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83" r:id="rId7"/>
    <p:sldId id="282" r:id="rId8"/>
    <p:sldId id="284" r:id="rId9"/>
    <p:sldId id="281" r:id="rId10"/>
    <p:sldId id="260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8ewMXxDFZaa51zcZm7Nzkrc0m3_HIcag/view" TargetMode="External"/><Relationship Id="rId1" Type="http://schemas.openxmlformats.org/officeDocument/2006/relationships/hyperlink" Target="http://letlearn.eu/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8ewMXxDFZaa51zcZm7Nzkrc0m3_HIcag/view" TargetMode="External"/><Relationship Id="rId1" Type="http://schemas.openxmlformats.org/officeDocument/2006/relationships/hyperlink" Target="http://letlearn.eu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D39090-76B5-44B4-B756-B49F16BAE0A6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5F1B115-EAFB-4594-9A68-9356DC0DF6F6}">
      <dgm:prSet/>
      <dgm:spPr/>
      <dgm:t>
        <a:bodyPr/>
        <a:lstStyle/>
        <a:p>
          <a:r>
            <a:rPr lang="fr-FR" dirty="0"/>
            <a:t>Réflexion sur les méthodes et outils permettant la différenciation pédagogique.</a:t>
          </a:r>
          <a:endParaRPr lang="en-US" dirty="0"/>
        </a:p>
      </dgm:t>
    </dgm:pt>
    <dgm:pt modelId="{28429319-84A9-425F-8A56-8DBF2116D386}" type="parTrans" cxnId="{67E6A244-4AD2-4BFE-86BD-248E9B3B3BF9}">
      <dgm:prSet/>
      <dgm:spPr/>
      <dgm:t>
        <a:bodyPr/>
        <a:lstStyle/>
        <a:p>
          <a:endParaRPr lang="en-US"/>
        </a:p>
      </dgm:t>
    </dgm:pt>
    <dgm:pt modelId="{799A95C5-A1DB-4864-A95B-460A5C5641A0}" type="sibTrans" cxnId="{67E6A244-4AD2-4BFE-86BD-248E9B3B3BF9}">
      <dgm:prSet/>
      <dgm:spPr/>
      <dgm:t>
        <a:bodyPr/>
        <a:lstStyle/>
        <a:p>
          <a:endParaRPr lang="en-US"/>
        </a:p>
      </dgm:t>
    </dgm:pt>
    <dgm:pt modelId="{1C81684A-4FF5-4D64-848B-0EE6A2A01F4F}">
      <dgm:prSet/>
      <dgm:spPr/>
      <dgm:t>
        <a:bodyPr/>
        <a:lstStyle/>
        <a:p>
          <a:r>
            <a:rPr lang="fr-FR"/>
            <a:t>Expérience de classe inversée ayant débouché à la nécessité de suivi et d’accompagnement des élèves dans leur travail.</a:t>
          </a:r>
          <a:endParaRPr lang="en-US"/>
        </a:p>
      </dgm:t>
    </dgm:pt>
    <dgm:pt modelId="{84ABEE76-7807-4F8D-8E77-7E80A7F47793}" type="parTrans" cxnId="{C273B8D8-D8FE-4E84-9B24-66A93C4571F2}">
      <dgm:prSet/>
      <dgm:spPr/>
      <dgm:t>
        <a:bodyPr/>
        <a:lstStyle/>
        <a:p>
          <a:endParaRPr lang="en-US"/>
        </a:p>
      </dgm:t>
    </dgm:pt>
    <dgm:pt modelId="{6E0A0010-F8B6-4F22-8B37-B03F95FA44FE}" type="sibTrans" cxnId="{C273B8D8-D8FE-4E84-9B24-66A93C4571F2}">
      <dgm:prSet/>
      <dgm:spPr/>
      <dgm:t>
        <a:bodyPr/>
        <a:lstStyle/>
        <a:p>
          <a:endParaRPr lang="en-US"/>
        </a:p>
      </dgm:t>
    </dgm:pt>
    <dgm:pt modelId="{EFECFFBE-7C10-42D4-A25C-6D3136C01387}">
      <dgm:prSet/>
      <dgm:spPr/>
      <dgm:t>
        <a:bodyPr/>
        <a:lstStyle/>
        <a:p>
          <a:r>
            <a:rPr lang="fr-FR" dirty="0"/>
            <a:t>Besoin rencontré de proposer un apprentissage différencié ET individualisé ET personnalisé.</a:t>
          </a:r>
          <a:endParaRPr lang="en-US" dirty="0"/>
        </a:p>
      </dgm:t>
    </dgm:pt>
    <dgm:pt modelId="{668B22F2-192B-43F9-8CDD-3AF4501FBB8A}" type="parTrans" cxnId="{A1700EA5-D62B-4943-A815-DF77FAC6CAB4}">
      <dgm:prSet/>
      <dgm:spPr/>
      <dgm:t>
        <a:bodyPr/>
        <a:lstStyle/>
        <a:p>
          <a:endParaRPr lang="en-US"/>
        </a:p>
      </dgm:t>
    </dgm:pt>
    <dgm:pt modelId="{66DF4266-09FE-4721-B336-EF7FB78FCFEA}" type="sibTrans" cxnId="{A1700EA5-D62B-4943-A815-DF77FAC6CAB4}">
      <dgm:prSet/>
      <dgm:spPr/>
      <dgm:t>
        <a:bodyPr/>
        <a:lstStyle/>
        <a:p>
          <a:endParaRPr lang="en-US"/>
        </a:p>
      </dgm:t>
    </dgm:pt>
    <dgm:pt modelId="{A9B9C543-466D-4F78-8955-8524D0B9529B}">
      <dgm:prSet/>
      <dgm:spPr/>
      <dgm:t>
        <a:bodyPr/>
        <a:lstStyle/>
        <a:p>
          <a:r>
            <a:rPr lang="fr-FR"/>
            <a:t>= </a:t>
          </a:r>
        </a:p>
        <a:p>
          <a:r>
            <a:rPr lang="fr-FR"/>
            <a:t>PLAN DE TRAVAIL </a:t>
          </a:r>
        </a:p>
        <a:p>
          <a:endParaRPr lang="fr-FR"/>
        </a:p>
        <a:p>
          <a:r>
            <a:rPr lang="fr-FR"/>
            <a:t>= </a:t>
          </a:r>
        </a:p>
        <a:p>
          <a:r>
            <a:rPr lang="fr-FR"/>
            <a:t>CLASSE ACCOMPAGNEE</a:t>
          </a:r>
          <a:endParaRPr lang="en-US"/>
        </a:p>
      </dgm:t>
    </dgm:pt>
    <dgm:pt modelId="{8F03CEF9-B3D7-4542-BD72-B4BB28D3C948}" type="parTrans" cxnId="{7974D7EB-DB5D-47B2-8077-068DBE84CCAC}">
      <dgm:prSet/>
      <dgm:spPr/>
      <dgm:t>
        <a:bodyPr/>
        <a:lstStyle/>
        <a:p>
          <a:endParaRPr lang="en-US"/>
        </a:p>
      </dgm:t>
    </dgm:pt>
    <dgm:pt modelId="{598C3E5A-3B9D-40BE-8F9D-40C2C2ABBCC8}" type="sibTrans" cxnId="{7974D7EB-DB5D-47B2-8077-068DBE84CCAC}">
      <dgm:prSet/>
      <dgm:spPr/>
      <dgm:t>
        <a:bodyPr/>
        <a:lstStyle/>
        <a:p>
          <a:endParaRPr lang="en-US"/>
        </a:p>
      </dgm:t>
    </dgm:pt>
    <dgm:pt modelId="{20A0FBD1-36F6-4FF6-AA31-881E9C6B917F}" type="pres">
      <dgm:prSet presAssocID="{7BD39090-76B5-44B4-B756-B49F16BAE0A6}" presName="Name0" presStyleCnt="0">
        <dgm:presLayoutVars>
          <dgm:dir/>
          <dgm:resizeHandles val="exact"/>
        </dgm:presLayoutVars>
      </dgm:prSet>
      <dgm:spPr/>
    </dgm:pt>
    <dgm:pt modelId="{87FDB8C8-45F3-4E43-B9B6-AF35AE7C3BBF}" type="pres">
      <dgm:prSet presAssocID="{B5F1B115-EAFB-4594-9A68-9356DC0DF6F6}" presName="node" presStyleLbl="node1" presStyleIdx="0" presStyleCnt="4">
        <dgm:presLayoutVars>
          <dgm:bulletEnabled val="1"/>
        </dgm:presLayoutVars>
      </dgm:prSet>
      <dgm:spPr/>
    </dgm:pt>
    <dgm:pt modelId="{6DFDD516-931A-4E81-BCEF-ABAC8F4A0E74}" type="pres">
      <dgm:prSet presAssocID="{799A95C5-A1DB-4864-A95B-460A5C5641A0}" presName="sibTrans" presStyleLbl="sibTrans1D1" presStyleIdx="0" presStyleCnt="3"/>
      <dgm:spPr/>
    </dgm:pt>
    <dgm:pt modelId="{17D9AD2D-5E55-49B2-BFE0-EF18C8E218A2}" type="pres">
      <dgm:prSet presAssocID="{799A95C5-A1DB-4864-A95B-460A5C5641A0}" presName="connectorText" presStyleLbl="sibTrans1D1" presStyleIdx="0" presStyleCnt="3"/>
      <dgm:spPr/>
    </dgm:pt>
    <dgm:pt modelId="{C886EAC7-C8C5-406B-9E1B-03A6BBEBABC1}" type="pres">
      <dgm:prSet presAssocID="{1C81684A-4FF5-4D64-848B-0EE6A2A01F4F}" presName="node" presStyleLbl="node1" presStyleIdx="1" presStyleCnt="4">
        <dgm:presLayoutVars>
          <dgm:bulletEnabled val="1"/>
        </dgm:presLayoutVars>
      </dgm:prSet>
      <dgm:spPr/>
    </dgm:pt>
    <dgm:pt modelId="{44ACB867-0A56-4DBE-91DB-01F699F02B54}" type="pres">
      <dgm:prSet presAssocID="{6E0A0010-F8B6-4F22-8B37-B03F95FA44FE}" presName="sibTrans" presStyleLbl="sibTrans1D1" presStyleIdx="1" presStyleCnt="3"/>
      <dgm:spPr/>
    </dgm:pt>
    <dgm:pt modelId="{08762102-E9B5-4CB0-804D-AA37F667012A}" type="pres">
      <dgm:prSet presAssocID="{6E0A0010-F8B6-4F22-8B37-B03F95FA44FE}" presName="connectorText" presStyleLbl="sibTrans1D1" presStyleIdx="1" presStyleCnt="3"/>
      <dgm:spPr/>
    </dgm:pt>
    <dgm:pt modelId="{ADC3641D-064C-40F5-A9FD-B1692A59FC85}" type="pres">
      <dgm:prSet presAssocID="{EFECFFBE-7C10-42D4-A25C-6D3136C01387}" presName="node" presStyleLbl="node1" presStyleIdx="2" presStyleCnt="4">
        <dgm:presLayoutVars>
          <dgm:bulletEnabled val="1"/>
        </dgm:presLayoutVars>
      </dgm:prSet>
      <dgm:spPr/>
    </dgm:pt>
    <dgm:pt modelId="{D40D2A42-E5FA-4194-9A1C-F219D665C59E}" type="pres">
      <dgm:prSet presAssocID="{66DF4266-09FE-4721-B336-EF7FB78FCFEA}" presName="sibTrans" presStyleLbl="sibTrans1D1" presStyleIdx="2" presStyleCnt="3"/>
      <dgm:spPr/>
    </dgm:pt>
    <dgm:pt modelId="{5E778CEE-8B56-4B9A-A8D9-EC5D1DD9330C}" type="pres">
      <dgm:prSet presAssocID="{66DF4266-09FE-4721-B336-EF7FB78FCFEA}" presName="connectorText" presStyleLbl="sibTrans1D1" presStyleIdx="2" presStyleCnt="3"/>
      <dgm:spPr/>
    </dgm:pt>
    <dgm:pt modelId="{9AE2F5DF-1410-4539-8D16-D767003E2D0C}" type="pres">
      <dgm:prSet presAssocID="{A9B9C543-466D-4F78-8955-8524D0B9529B}" presName="node" presStyleLbl="node1" presStyleIdx="3" presStyleCnt="4">
        <dgm:presLayoutVars>
          <dgm:bulletEnabled val="1"/>
        </dgm:presLayoutVars>
      </dgm:prSet>
      <dgm:spPr/>
    </dgm:pt>
  </dgm:ptLst>
  <dgm:cxnLst>
    <dgm:cxn modelId="{31FFFB0C-B3E7-4717-B502-688637A8DF11}" type="presOf" srcId="{799A95C5-A1DB-4864-A95B-460A5C5641A0}" destId="{17D9AD2D-5E55-49B2-BFE0-EF18C8E218A2}" srcOrd="1" destOrd="0" presId="urn:microsoft.com/office/officeart/2016/7/layout/RepeatingBendingProcessNew"/>
    <dgm:cxn modelId="{2B67B42C-C59A-4D8C-AFF1-2A6882669358}" type="presOf" srcId="{B5F1B115-EAFB-4594-9A68-9356DC0DF6F6}" destId="{87FDB8C8-45F3-4E43-B9B6-AF35AE7C3BBF}" srcOrd="0" destOrd="0" presId="urn:microsoft.com/office/officeart/2016/7/layout/RepeatingBendingProcessNew"/>
    <dgm:cxn modelId="{420A4737-1EAC-47B3-93F8-EA89723D9A6C}" type="presOf" srcId="{799A95C5-A1DB-4864-A95B-460A5C5641A0}" destId="{6DFDD516-931A-4E81-BCEF-ABAC8F4A0E74}" srcOrd="0" destOrd="0" presId="urn:microsoft.com/office/officeart/2016/7/layout/RepeatingBendingProcessNew"/>
    <dgm:cxn modelId="{90BA993E-C93F-4E40-81DC-911B330A5979}" type="presOf" srcId="{EFECFFBE-7C10-42D4-A25C-6D3136C01387}" destId="{ADC3641D-064C-40F5-A9FD-B1692A59FC85}" srcOrd="0" destOrd="0" presId="urn:microsoft.com/office/officeart/2016/7/layout/RepeatingBendingProcessNew"/>
    <dgm:cxn modelId="{67E6A244-4AD2-4BFE-86BD-248E9B3B3BF9}" srcId="{7BD39090-76B5-44B4-B756-B49F16BAE0A6}" destId="{B5F1B115-EAFB-4594-9A68-9356DC0DF6F6}" srcOrd="0" destOrd="0" parTransId="{28429319-84A9-425F-8A56-8DBF2116D386}" sibTransId="{799A95C5-A1DB-4864-A95B-460A5C5641A0}"/>
    <dgm:cxn modelId="{721DCB6C-8AE3-4BF1-9857-889574F815DE}" type="presOf" srcId="{6E0A0010-F8B6-4F22-8B37-B03F95FA44FE}" destId="{44ACB867-0A56-4DBE-91DB-01F699F02B54}" srcOrd="0" destOrd="0" presId="urn:microsoft.com/office/officeart/2016/7/layout/RepeatingBendingProcessNew"/>
    <dgm:cxn modelId="{FF25A74E-ED95-4C92-83B2-93A231D0FE2B}" type="presOf" srcId="{66DF4266-09FE-4721-B336-EF7FB78FCFEA}" destId="{D40D2A42-E5FA-4194-9A1C-F219D665C59E}" srcOrd="0" destOrd="0" presId="urn:microsoft.com/office/officeart/2016/7/layout/RepeatingBendingProcessNew"/>
    <dgm:cxn modelId="{30C0A17F-2EA0-4073-B6BA-272BA7834AE4}" type="presOf" srcId="{6E0A0010-F8B6-4F22-8B37-B03F95FA44FE}" destId="{08762102-E9B5-4CB0-804D-AA37F667012A}" srcOrd="1" destOrd="0" presId="urn:microsoft.com/office/officeart/2016/7/layout/RepeatingBendingProcessNew"/>
    <dgm:cxn modelId="{5531A882-792B-47BD-AABF-F8689E207687}" type="presOf" srcId="{7BD39090-76B5-44B4-B756-B49F16BAE0A6}" destId="{20A0FBD1-36F6-4FF6-AA31-881E9C6B917F}" srcOrd="0" destOrd="0" presId="urn:microsoft.com/office/officeart/2016/7/layout/RepeatingBendingProcessNew"/>
    <dgm:cxn modelId="{3895B98B-D01A-4F19-A0CB-D29D0BC302F2}" type="presOf" srcId="{A9B9C543-466D-4F78-8955-8524D0B9529B}" destId="{9AE2F5DF-1410-4539-8D16-D767003E2D0C}" srcOrd="0" destOrd="0" presId="urn:microsoft.com/office/officeart/2016/7/layout/RepeatingBendingProcessNew"/>
    <dgm:cxn modelId="{7146E49C-AA64-4944-A5B3-9B46F1B3A3D4}" type="presOf" srcId="{1C81684A-4FF5-4D64-848B-0EE6A2A01F4F}" destId="{C886EAC7-C8C5-406B-9E1B-03A6BBEBABC1}" srcOrd="0" destOrd="0" presId="urn:microsoft.com/office/officeart/2016/7/layout/RepeatingBendingProcessNew"/>
    <dgm:cxn modelId="{A1700EA5-D62B-4943-A815-DF77FAC6CAB4}" srcId="{7BD39090-76B5-44B4-B756-B49F16BAE0A6}" destId="{EFECFFBE-7C10-42D4-A25C-6D3136C01387}" srcOrd="2" destOrd="0" parTransId="{668B22F2-192B-43F9-8CDD-3AF4501FBB8A}" sibTransId="{66DF4266-09FE-4721-B336-EF7FB78FCFEA}"/>
    <dgm:cxn modelId="{26D93CAA-94D0-445E-A10E-A98029B87EB8}" type="presOf" srcId="{66DF4266-09FE-4721-B336-EF7FB78FCFEA}" destId="{5E778CEE-8B56-4B9A-A8D9-EC5D1DD9330C}" srcOrd="1" destOrd="0" presId="urn:microsoft.com/office/officeart/2016/7/layout/RepeatingBendingProcessNew"/>
    <dgm:cxn modelId="{C273B8D8-D8FE-4E84-9B24-66A93C4571F2}" srcId="{7BD39090-76B5-44B4-B756-B49F16BAE0A6}" destId="{1C81684A-4FF5-4D64-848B-0EE6A2A01F4F}" srcOrd="1" destOrd="0" parTransId="{84ABEE76-7807-4F8D-8E77-7E80A7F47793}" sibTransId="{6E0A0010-F8B6-4F22-8B37-B03F95FA44FE}"/>
    <dgm:cxn modelId="{7974D7EB-DB5D-47B2-8077-068DBE84CCAC}" srcId="{7BD39090-76B5-44B4-B756-B49F16BAE0A6}" destId="{A9B9C543-466D-4F78-8955-8524D0B9529B}" srcOrd="3" destOrd="0" parTransId="{8F03CEF9-B3D7-4542-BD72-B4BB28D3C948}" sibTransId="{598C3E5A-3B9D-40BE-8F9D-40C2C2ABBCC8}"/>
    <dgm:cxn modelId="{E5891872-EF47-43E1-B27E-FEDC9C4F2DAE}" type="presParOf" srcId="{20A0FBD1-36F6-4FF6-AA31-881E9C6B917F}" destId="{87FDB8C8-45F3-4E43-B9B6-AF35AE7C3BBF}" srcOrd="0" destOrd="0" presId="urn:microsoft.com/office/officeart/2016/7/layout/RepeatingBendingProcessNew"/>
    <dgm:cxn modelId="{D5323523-257D-4D1A-B7F7-AE85BDF89BE3}" type="presParOf" srcId="{20A0FBD1-36F6-4FF6-AA31-881E9C6B917F}" destId="{6DFDD516-931A-4E81-BCEF-ABAC8F4A0E74}" srcOrd="1" destOrd="0" presId="urn:microsoft.com/office/officeart/2016/7/layout/RepeatingBendingProcessNew"/>
    <dgm:cxn modelId="{66CA4CC1-AC14-42FE-83EB-7EEE60CFE3DF}" type="presParOf" srcId="{6DFDD516-931A-4E81-BCEF-ABAC8F4A0E74}" destId="{17D9AD2D-5E55-49B2-BFE0-EF18C8E218A2}" srcOrd="0" destOrd="0" presId="urn:microsoft.com/office/officeart/2016/7/layout/RepeatingBendingProcessNew"/>
    <dgm:cxn modelId="{DF541CFB-FBB2-4361-B551-15C6C87FA5AE}" type="presParOf" srcId="{20A0FBD1-36F6-4FF6-AA31-881E9C6B917F}" destId="{C886EAC7-C8C5-406B-9E1B-03A6BBEBABC1}" srcOrd="2" destOrd="0" presId="urn:microsoft.com/office/officeart/2016/7/layout/RepeatingBendingProcessNew"/>
    <dgm:cxn modelId="{9DD404A7-2E60-463B-89D1-35D65C302329}" type="presParOf" srcId="{20A0FBD1-36F6-4FF6-AA31-881E9C6B917F}" destId="{44ACB867-0A56-4DBE-91DB-01F699F02B54}" srcOrd="3" destOrd="0" presId="urn:microsoft.com/office/officeart/2016/7/layout/RepeatingBendingProcessNew"/>
    <dgm:cxn modelId="{D443A299-9218-497D-A9A7-E0351D78B302}" type="presParOf" srcId="{44ACB867-0A56-4DBE-91DB-01F699F02B54}" destId="{08762102-E9B5-4CB0-804D-AA37F667012A}" srcOrd="0" destOrd="0" presId="urn:microsoft.com/office/officeart/2016/7/layout/RepeatingBendingProcessNew"/>
    <dgm:cxn modelId="{FF0D696C-C160-468E-BE56-FBFE346336E0}" type="presParOf" srcId="{20A0FBD1-36F6-4FF6-AA31-881E9C6B917F}" destId="{ADC3641D-064C-40F5-A9FD-B1692A59FC85}" srcOrd="4" destOrd="0" presId="urn:microsoft.com/office/officeart/2016/7/layout/RepeatingBendingProcessNew"/>
    <dgm:cxn modelId="{86FB1CF1-CE21-46DE-9C2E-35CE34447620}" type="presParOf" srcId="{20A0FBD1-36F6-4FF6-AA31-881E9C6B917F}" destId="{D40D2A42-E5FA-4194-9A1C-F219D665C59E}" srcOrd="5" destOrd="0" presId="urn:microsoft.com/office/officeart/2016/7/layout/RepeatingBendingProcessNew"/>
    <dgm:cxn modelId="{F4870C1C-87BA-4875-93AD-22226743D733}" type="presParOf" srcId="{D40D2A42-E5FA-4194-9A1C-F219D665C59E}" destId="{5E778CEE-8B56-4B9A-A8D9-EC5D1DD9330C}" srcOrd="0" destOrd="0" presId="urn:microsoft.com/office/officeart/2016/7/layout/RepeatingBendingProcessNew"/>
    <dgm:cxn modelId="{6DC31C64-AC47-4068-97FB-E032E3077A5A}" type="presParOf" srcId="{20A0FBD1-36F6-4FF6-AA31-881E9C6B917F}" destId="{9AE2F5DF-1410-4539-8D16-D767003E2D0C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22D536-60C8-405E-B269-64046BB3AA3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F4FFC9C-BA3B-4192-83A7-11FCF4A8528B}">
      <dgm:prSet/>
      <dgm:spPr/>
      <dgm:t>
        <a:bodyPr/>
        <a:lstStyle/>
        <a:p>
          <a:r>
            <a:rPr lang="fr-FR"/>
            <a:t>Développer l’autonomie des élèves dans un cadre coopératif sous forme de « classe accompagnée » (inspiré par </a:t>
          </a:r>
          <a:r>
            <a:rPr lang="fr-FR" u="sng">
              <a:hlinkClick xmlns:r="http://schemas.openxmlformats.org/officeDocument/2006/relationships" r:id="rId1"/>
            </a:rPr>
            <a:t>Alan Coughlin</a:t>
          </a:r>
          <a:r>
            <a:rPr lang="fr-FR"/>
            <a:t>) en langues vivantes sur le thème de la dystopie.</a:t>
          </a:r>
          <a:endParaRPr lang="en-US"/>
        </a:p>
      </dgm:t>
    </dgm:pt>
    <dgm:pt modelId="{80118200-ACC4-4A05-9C5F-A3292B4A1056}" type="parTrans" cxnId="{2D7573BD-6B4A-4CA9-88E7-849696FF582A}">
      <dgm:prSet/>
      <dgm:spPr/>
      <dgm:t>
        <a:bodyPr/>
        <a:lstStyle/>
        <a:p>
          <a:endParaRPr lang="en-US"/>
        </a:p>
      </dgm:t>
    </dgm:pt>
    <dgm:pt modelId="{95E14BE9-F253-4519-9923-9844A18B5DE4}" type="sibTrans" cxnId="{2D7573BD-6B4A-4CA9-88E7-849696FF582A}">
      <dgm:prSet/>
      <dgm:spPr/>
      <dgm:t>
        <a:bodyPr/>
        <a:lstStyle/>
        <a:p>
          <a:endParaRPr lang="en-US"/>
        </a:p>
      </dgm:t>
    </dgm:pt>
    <dgm:pt modelId="{23BEB0B5-04E3-46C8-B658-5B0E7C72BE97}">
      <dgm:prSet/>
      <dgm:spPr/>
      <dgm:t>
        <a:bodyPr/>
        <a:lstStyle/>
        <a:p>
          <a:r>
            <a:rPr lang="fr-FR"/>
            <a:t>A partir d’un </a:t>
          </a:r>
          <a:r>
            <a:rPr lang="fr-FR" u="sng">
              <a:hlinkClick xmlns:r="http://schemas.openxmlformats.org/officeDocument/2006/relationships" r:id="rId2"/>
            </a:rPr>
            <a:t>plan de travail</a:t>
          </a:r>
          <a:r>
            <a:rPr lang="fr-FR"/>
            <a:t>, l’élève réalise les activités à son rythme en puisant dans les aides selon ses besoins tout en ayant conscience des échéances pour réaliser la tâche intermédiaire et la tâche finale.</a:t>
          </a:r>
          <a:endParaRPr lang="en-US"/>
        </a:p>
      </dgm:t>
    </dgm:pt>
    <dgm:pt modelId="{BA04E17B-ADA9-4485-80BF-7CB2AD0C3FA5}" type="parTrans" cxnId="{97E6AE0B-7D05-4881-A52C-89BA7C522EB6}">
      <dgm:prSet/>
      <dgm:spPr/>
      <dgm:t>
        <a:bodyPr/>
        <a:lstStyle/>
        <a:p>
          <a:endParaRPr lang="en-US"/>
        </a:p>
      </dgm:t>
    </dgm:pt>
    <dgm:pt modelId="{DB3A2563-B706-4895-8005-B9187FFC82C2}" type="sibTrans" cxnId="{97E6AE0B-7D05-4881-A52C-89BA7C522EB6}">
      <dgm:prSet/>
      <dgm:spPr/>
      <dgm:t>
        <a:bodyPr/>
        <a:lstStyle/>
        <a:p>
          <a:endParaRPr lang="en-US"/>
        </a:p>
      </dgm:t>
    </dgm:pt>
    <dgm:pt modelId="{F8A8706C-01FB-4B24-A684-A1D44D794590}" type="pres">
      <dgm:prSet presAssocID="{D922D536-60C8-405E-B269-64046BB3AA3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D23CD8-94B5-48E0-9266-7D6F37CD6594}" type="pres">
      <dgm:prSet presAssocID="{5F4FFC9C-BA3B-4192-83A7-11FCF4A8528B}" presName="hierRoot1" presStyleCnt="0"/>
      <dgm:spPr/>
    </dgm:pt>
    <dgm:pt modelId="{19DDA812-29B5-432D-89CF-154CA7E6550F}" type="pres">
      <dgm:prSet presAssocID="{5F4FFC9C-BA3B-4192-83A7-11FCF4A8528B}" presName="composite" presStyleCnt="0"/>
      <dgm:spPr/>
    </dgm:pt>
    <dgm:pt modelId="{A54B9CE8-2B92-4D8A-A85C-C56B400BD389}" type="pres">
      <dgm:prSet presAssocID="{5F4FFC9C-BA3B-4192-83A7-11FCF4A8528B}" presName="background" presStyleLbl="node0" presStyleIdx="0" presStyleCnt="2"/>
      <dgm:spPr/>
    </dgm:pt>
    <dgm:pt modelId="{04A90972-7C72-4229-8ED8-618C50A42F26}" type="pres">
      <dgm:prSet presAssocID="{5F4FFC9C-BA3B-4192-83A7-11FCF4A8528B}" presName="text" presStyleLbl="fgAcc0" presStyleIdx="0" presStyleCnt="2">
        <dgm:presLayoutVars>
          <dgm:chPref val="3"/>
        </dgm:presLayoutVars>
      </dgm:prSet>
      <dgm:spPr/>
    </dgm:pt>
    <dgm:pt modelId="{EE5DAC4B-2A12-406D-A41E-BB91D316E3DC}" type="pres">
      <dgm:prSet presAssocID="{5F4FFC9C-BA3B-4192-83A7-11FCF4A8528B}" presName="hierChild2" presStyleCnt="0"/>
      <dgm:spPr/>
    </dgm:pt>
    <dgm:pt modelId="{5A316907-4F83-49C3-BDBC-A9A136E96C5D}" type="pres">
      <dgm:prSet presAssocID="{23BEB0B5-04E3-46C8-B658-5B0E7C72BE97}" presName="hierRoot1" presStyleCnt="0"/>
      <dgm:spPr/>
    </dgm:pt>
    <dgm:pt modelId="{8A500083-7E44-47F5-AF9F-3C127C8EAFDA}" type="pres">
      <dgm:prSet presAssocID="{23BEB0B5-04E3-46C8-B658-5B0E7C72BE97}" presName="composite" presStyleCnt="0"/>
      <dgm:spPr/>
    </dgm:pt>
    <dgm:pt modelId="{333FCBFD-6BCD-4E6C-84FC-8AEC762D5F9D}" type="pres">
      <dgm:prSet presAssocID="{23BEB0B5-04E3-46C8-B658-5B0E7C72BE97}" presName="background" presStyleLbl="node0" presStyleIdx="1" presStyleCnt="2"/>
      <dgm:spPr/>
    </dgm:pt>
    <dgm:pt modelId="{2D32BCC0-6D7B-4F5D-A4EA-424E75D62796}" type="pres">
      <dgm:prSet presAssocID="{23BEB0B5-04E3-46C8-B658-5B0E7C72BE97}" presName="text" presStyleLbl="fgAcc0" presStyleIdx="1" presStyleCnt="2">
        <dgm:presLayoutVars>
          <dgm:chPref val="3"/>
        </dgm:presLayoutVars>
      </dgm:prSet>
      <dgm:spPr/>
    </dgm:pt>
    <dgm:pt modelId="{983E581B-59C8-4657-BC2A-BFFD227BD567}" type="pres">
      <dgm:prSet presAssocID="{23BEB0B5-04E3-46C8-B658-5B0E7C72BE97}" presName="hierChild2" presStyleCnt="0"/>
      <dgm:spPr/>
    </dgm:pt>
  </dgm:ptLst>
  <dgm:cxnLst>
    <dgm:cxn modelId="{97E6AE0B-7D05-4881-A52C-89BA7C522EB6}" srcId="{D922D536-60C8-405E-B269-64046BB3AA33}" destId="{23BEB0B5-04E3-46C8-B658-5B0E7C72BE97}" srcOrd="1" destOrd="0" parTransId="{BA04E17B-ADA9-4485-80BF-7CB2AD0C3FA5}" sibTransId="{DB3A2563-B706-4895-8005-B9187FFC82C2}"/>
    <dgm:cxn modelId="{80E9D94A-3D18-46F3-A5E0-0EBC33636E4B}" type="presOf" srcId="{5F4FFC9C-BA3B-4192-83A7-11FCF4A8528B}" destId="{04A90972-7C72-4229-8ED8-618C50A42F26}" srcOrd="0" destOrd="0" presId="urn:microsoft.com/office/officeart/2005/8/layout/hierarchy1"/>
    <dgm:cxn modelId="{3B4C0C86-CBB9-4D1B-83CF-98DD9CAB9F81}" type="presOf" srcId="{23BEB0B5-04E3-46C8-B658-5B0E7C72BE97}" destId="{2D32BCC0-6D7B-4F5D-A4EA-424E75D62796}" srcOrd="0" destOrd="0" presId="urn:microsoft.com/office/officeart/2005/8/layout/hierarchy1"/>
    <dgm:cxn modelId="{BB330BA3-CC6F-4D8D-BB11-112FF1AD4FC6}" type="presOf" srcId="{D922D536-60C8-405E-B269-64046BB3AA33}" destId="{F8A8706C-01FB-4B24-A684-A1D44D794590}" srcOrd="0" destOrd="0" presId="urn:microsoft.com/office/officeart/2005/8/layout/hierarchy1"/>
    <dgm:cxn modelId="{2D7573BD-6B4A-4CA9-88E7-849696FF582A}" srcId="{D922D536-60C8-405E-B269-64046BB3AA33}" destId="{5F4FFC9C-BA3B-4192-83A7-11FCF4A8528B}" srcOrd="0" destOrd="0" parTransId="{80118200-ACC4-4A05-9C5F-A3292B4A1056}" sibTransId="{95E14BE9-F253-4519-9923-9844A18B5DE4}"/>
    <dgm:cxn modelId="{D06A2883-63D1-414A-AD44-793F5849CB2F}" type="presParOf" srcId="{F8A8706C-01FB-4B24-A684-A1D44D794590}" destId="{48D23CD8-94B5-48E0-9266-7D6F37CD6594}" srcOrd="0" destOrd="0" presId="urn:microsoft.com/office/officeart/2005/8/layout/hierarchy1"/>
    <dgm:cxn modelId="{CC8925F0-9974-46AF-9BB3-74D2D5E7D618}" type="presParOf" srcId="{48D23CD8-94B5-48E0-9266-7D6F37CD6594}" destId="{19DDA812-29B5-432D-89CF-154CA7E6550F}" srcOrd="0" destOrd="0" presId="urn:microsoft.com/office/officeart/2005/8/layout/hierarchy1"/>
    <dgm:cxn modelId="{2909E48B-36F6-4DA4-8409-A97AC640F19A}" type="presParOf" srcId="{19DDA812-29B5-432D-89CF-154CA7E6550F}" destId="{A54B9CE8-2B92-4D8A-A85C-C56B400BD389}" srcOrd="0" destOrd="0" presId="urn:microsoft.com/office/officeart/2005/8/layout/hierarchy1"/>
    <dgm:cxn modelId="{7F2B9B2E-C6C4-44B3-9F81-A7ABAA88FA25}" type="presParOf" srcId="{19DDA812-29B5-432D-89CF-154CA7E6550F}" destId="{04A90972-7C72-4229-8ED8-618C50A42F26}" srcOrd="1" destOrd="0" presId="urn:microsoft.com/office/officeart/2005/8/layout/hierarchy1"/>
    <dgm:cxn modelId="{A0BD7773-D6F3-4ED1-B35C-5EC8A0C13CC9}" type="presParOf" srcId="{48D23CD8-94B5-48E0-9266-7D6F37CD6594}" destId="{EE5DAC4B-2A12-406D-A41E-BB91D316E3DC}" srcOrd="1" destOrd="0" presId="urn:microsoft.com/office/officeart/2005/8/layout/hierarchy1"/>
    <dgm:cxn modelId="{EF26111B-608C-4BAF-87EE-E55A8573782F}" type="presParOf" srcId="{F8A8706C-01FB-4B24-A684-A1D44D794590}" destId="{5A316907-4F83-49C3-BDBC-A9A136E96C5D}" srcOrd="1" destOrd="0" presId="urn:microsoft.com/office/officeart/2005/8/layout/hierarchy1"/>
    <dgm:cxn modelId="{33F58EA9-D8E4-4A92-9DA1-868FBC2E119E}" type="presParOf" srcId="{5A316907-4F83-49C3-BDBC-A9A136E96C5D}" destId="{8A500083-7E44-47F5-AF9F-3C127C8EAFDA}" srcOrd="0" destOrd="0" presId="urn:microsoft.com/office/officeart/2005/8/layout/hierarchy1"/>
    <dgm:cxn modelId="{78DD3A64-C322-464E-8645-D5D394F6868F}" type="presParOf" srcId="{8A500083-7E44-47F5-AF9F-3C127C8EAFDA}" destId="{333FCBFD-6BCD-4E6C-84FC-8AEC762D5F9D}" srcOrd="0" destOrd="0" presId="urn:microsoft.com/office/officeart/2005/8/layout/hierarchy1"/>
    <dgm:cxn modelId="{55025168-EDD9-4AEA-AC19-F009DBE4199C}" type="presParOf" srcId="{8A500083-7E44-47F5-AF9F-3C127C8EAFDA}" destId="{2D32BCC0-6D7B-4F5D-A4EA-424E75D62796}" srcOrd="1" destOrd="0" presId="urn:microsoft.com/office/officeart/2005/8/layout/hierarchy1"/>
    <dgm:cxn modelId="{41784683-793A-4DBB-8BA4-C3742C2B23B8}" type="presParOf" srcId="{5A316907-4F83-49C3-BDBC-A9A136E96C5D}" destId="{983E581B-59C8-4657-BC2A-BFFD227BD56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FDD516-931A-4E81-BCEF-ABAC8F4A0E74}">
      <dsp:nvSpPr>
        <dsp:cNvPr id="0" name=""/>
        <dsp:cNvSpPr/>
      </dsp:nvSpPr>
      <dsp:spPr>
        <a:xfrm>
          <a:off x="3253632" y="708660"/>
          <a:ext cx="547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264" y="45720"/>
              </a:lnTo>
            </a:path>
          </a:pathLst>
        </a:custGeom>
        <a:noFill/>
        <a:ln w="6350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512817" y="751491"/>
        <a:ext cx="28893" cy="5778"/>
      </dsp:txXfrm>
    </dsp:sp>
    <dsp:sp modelId="{87FDB8C8-45F3-4E43-B9B6-AF35AE7C3BBF}">
      <dsp:nvSpPr>
        <dsp:cNvPr id="0" name=""/>
        <dsp:cNvSpPr/>
      </dsp:nvSpPr>
      <dsp:spPr>
        <a:xfrm>
          <a:off x="742976" y="643"/>
          <a:ext cx="2512455" cy="150747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12" tIns="129228" rIns="123112" bIns="1292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Réflexion sur les méthodes et outils permettant la différenciation pédagogique.</a:t>
          </a:r>
          <a:endParaRPr lang="en-US" sz="1400" kern="1200" dirty="0"/>
        </a:p>
      </dsp:txBody>
      <dsp:txXfrm>
        <a:off x="742976" y="643"/>
        <a:ext cx="2512455" cy="1507473"/>
      </dsp:txXfrm>
    </dsp:sp>
    <dsp:sp modelId="{44ACB867-0A56-4DBE-91DB-01F699F02B54}">
      <dsp:nvSpPr>
        <dsp:cNvPr id="0" name=""/>
        <dsp:cNvSpPr/>
      </dsp:nvSpPr>
      <dsp:spPr>
        <a:xfrm>
          <a:off x="6343952" y="708660"/>
          <a:ext cx="5472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7264" y="45720"/>
              </a:lnTo>
            </a:path>
          </a:pathLst>
        </a:custGeom>
        <a:noFill/>
        <a:ln w="6350" cap="flat" cmpd="sng" algn="in">
          <a:solidFill>
            <a:schemeClr val="accent5">
              <a:hueOff val="7989193"/>
              <a:satOff val="-19440"/>
              <a:lumOff val="-450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03138" y="751491"/>
        <a:ext cx="28893" cy="5778"/>
      </dsp:txXfrm>
    </dsp:sp>
    <dsp:sp modelId="{C886EAC7-C8C5-406B-9E1B-03A6BBEBABC1}">
      <dsp:nvSpPr>
        <dsp:cNvPr id="0" name=""/>
        <dsp:cNvSpPr/>
      </dsp:nvSpPr>
      <dsp:spPr>
        <a:xfrm>
          <a:off x="3833297" y="643"/>
          <a:ext cx="2512455" cy="1507473"/>
        </a:xfrm>
        <a:prstGeom prst="rect">
          <a:avLst/>
        </a:prstGeom>
        <a:solidFill>
          <a:schemeClr val="accent5">
            <a:hueOff val="5326129"/>
            <a:satOff val="-12960"/>
            <a:lumOff val="-3006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12" tIns="129228" rIns="123112" bIns="1292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Expérience de classe inversée ayant débouché à la nécessité de suivi et d’accompagnement des élèves dans leur travail.</a:t>
          </a:r>
          <a:endParaRPr lang="en-US" sz="1400" kern="1200"/>
        </a:p>
      </dsp:txBody>
      <dsp:txXfrm>
        <a:off x="3833297" y="643"/>
        <a:ext cx="2512455" cy="1507473"/>
      </dsp:txXfrm>
    </dsp:sp>
    <dsp:sp modelId="{D40D2A42-E5FA-4194-9A1C-F219D665C59E}">
      <dsp:nvSpPr>
        <dsp:cNvPr id="0" name=""/>
        <dsp:cNvSpPr/>
      </dsp:nvSpPr>
      <dsp:spPr>
        <a:xfrm>
          <a:off x="1999204" y="1506317"/>
          <a:ext cx="6180641" cy="547264"/>
        </a:xfrm>
        <a:custGeom>
          <a:avLst/>
          <a:gdLst/>
          <a:ahLst/>
          <a:cxnLst/>
          <a:rect l="0" t="0" r="0" b="0"/>
          <a:pathLst>
            <a:path>
              <a:moveTo>
                <a:pt x="6180641" y="0"/>
              </a:moveTo>
              <a:lnTo>
                <a:pt x="6180641" y="290732"/>
              </a:lnTo>
              <a:lnTo>
                <a:pt x="0" y="290732"/>
              </a:lnTo>
              <a:lnTo>
                <a:pt x="0" y="547264"/>
              </a:lnTo>
            </a:path>
          </a:pathLst>
        </a:custGeom>
        <a:noFill/>
        <a:ln w="6350" cap="flat" cmpd="sng" algn="in">
          <a:solidFill>
            <a:schemeClr val="accent5">
              <a:hueOff val="15978386"/>
              <a:satOff val="-38879"/>
              <a:lumOff val="-901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34335" y="1777060"/>
        <a:ext cx="310379" cy="5778"/>
      </dsp:txXfrm>
    </dsp:sp>
    <dsp:sp modelId="{ADC3641D-064C-40F5-A9FD-B1692A59FC85}">
      <dsp:nvSpPr>
        <dsp:cNvPr id="0" name=""/>
        <dsp:cNvSpPr/>
      </dsp:nvSpPr>
      <dsp:spPr>
        <a:xfrm>
          <a:off x="6923617" y="643"/>
          <a:ext cx="2512455" cy="1507473"/>
        </a:xfrm>
        <a:prstGeom prst="rect">
          <a:avLst/>
        </a:prstGeom>
        <a:solidFill>
          <a:schemeClr val="accent5">
            <a:hueOff val="10652258"/>
            <a:satOff val="-25919"/>
            <a:lumOff val="-6013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12" tIns="129228" rIns="123112" bIns="1292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Besoin rencontré de proposer un apprentissage différencié ET individualisé ET personnalisé.</a:t>
          </a:r>
          <a:endParaRPr lang="en-US" sz="1400" kern="1200" dirty="0"/>
        </a:p>
      </dsp:txBody>
      <dsp:txXfrm>
        <a:off x="6923617" y="643"/>
        <a:ext cx="2512455" cy="1507473"/>
      </dsp:txXfrm>
    </dsp:sp>
    <dsp:sp modelId="{9AE2F5DF-1410-4539-8D16-D767003E2D0C}">
      <dsp:nvSpPr>
        <dsp:cNvPr id="0" name=""/>
        <dsp:cNvSpPr/>
      </dsp:nvSpPr>
      <dsp:spPr>
        <a:xfrm>
          <a:off x="742976" y="2085982"/>
          <a:ext cx="2512455" cy="1507473"/>
        </a:xfrm>
        <a:prstGeom prst="rect">
          <a:avLst/>
        </a:prstGeom>
        <a:solidFill>
          <a:schemeClr val="accent5">
            <a:hueOff val="15978386"/>
            <a:satOff val="-38879"/>
            <a:lumOff val="-9019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112" tIns="129228" rIns="123112" bIns="12922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=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PLAN DE TRAVAIL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=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/>
            <a:t>CLASSE ACCOMPAGNEE</a:t>
          </a:r>
          <a:endParaRPr lang="en-US" sz="1400" kern="1200"/>
        </a:p>
      </dsp:txBody>
      <dsp:txXfrm>
        <a:off x="742976" y="2085982"/>
        <a:ext cx="2512455" cy="15074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B9CE8-2B92-4D8A-A85C-C56B400BD389}">
      <dsp:nvSpPr>
        <dsp:cNvPr id="0" name=""/>
        <dsp:cNvSpPr/>
      </dsp:nvSpPr>
      <dsp:spPr>
        <a:xfrm>
          <a:off x="1242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90972-7C72-4229-8ED8-618C50A42F26}">
      <dsp:nvSpPr>
        <dsp:cNvPr id="0" name=""/>
        <dsp:cNvSpPr/>
      </dsp:nvSpPr>
      <dsp:spPr>
        <a:xfrm>
          <a:off x="485840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Développer l’autonomie des élèves dans un cadre coopératif sous forme de « classe accompagnée » (inspiré par </a:t>
          </a:r>
          <a:r>
            <a:rPr lang="fr-FR" sz="2400" u="sng" kern="1200">
              <a:hlinkClick xmlns:r="http://schemas.openxmlformats.org/officeDocument/2006/relationships" r:id="rId1"/>
            </a:rPr>
            <a:t>Alan Coughlin</a:t>
          </a:r>
          <a:r>
            <a:rPr lang="fr-FR" sz="2400" kern="1200"/>
            <a:t>) en langues vivantes sur le thème de la dystopie.</a:t>
          </a:r>
          <a:endParaRPr lang="en-US" sz="2400" kern="1200"/>
        </a:p>
      </dsp:txBody>
      <dsp:txXfrm>
        <a:off x="566955" y="723609"/>
        <a:ext cx="4199154" cy="2607249"/>
      </dsp:txXfrm>
    </dsp:sp>
    <dsp:sp modelId="{333FCBFD-6BCD-4E6C-84FC-8AEC762D5F9D}">
      <dsp:nvSpPr>
        <dsp:cNvPr id="0" name=""/>
        <dsp:cNvSpPr/>
      </dsp:nvSpPr>
      <dsp:spPr>
        <a:xfrm>
          <a:off x="5331824" y="182126"/>
          <a:ext cx="4361384" cy="276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2BCC0-6D7B-4F5D-A4EA-424E75D62796}">
      <dsp:nvSpPr>
        <dsp:cNvPr id="0" name=""/>
        <dsp:cNvSpPr/>
      </dsp:nvSpPr>
      <dsp:spPr>
        <a:xfrm>
          <a:off x="5816422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/>
            <a:t>A partir d’un </a:t>
          </a:r>
          <a:r>
            <a:rPr lang="fr-FR" sz="2400" u="sng" kern="1200">
              <a:hlinkClick xmlns:r="http://schemas.openxmlformats.org/officeDocument/2006/relationships" r:id="rId2"/>
            </a:rPr>
            <a:t>plan de travail</a:t>
          </a:r>
          <a:r>
            <a:rPr lang="fr-FR" sz="2400" kern="1200"/>
            <a:t>, l’élève réalise les activités à son rythme en puisant dans les aides selon ses besoins tout en ayant conscience des échéances pour réaliser la tâche intermédiaire et la tâche finale.</a:t>
          </a:r>
          <a:endParaRPr lang="en-US" sz="2400" kern="1200"/>
        </a:p>
      </dsp:txBody>
      <dsp:txXfrm>
        <a:off x="5897537" y="723609"/>
        <a:ext cx="4199154" cy="260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5388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886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16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1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1939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507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07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6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98032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6/10/2019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69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6/10/2019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510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82">
            <a:extLst>
              <a:ext uri="{FF2B5EF4-FFF2-40B4-BE49-F238E27FC236}">
                <a16:creationId xmlns:a16="http://schemas.microsoft.com/office/drawing/2014/main" id="{A5909469-4F9D-4F97-9C4F-9181579FE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84">
            <a:extLst>
              <a:ext uri="{FF2B5EF4-FFF2-40B4-BE49-F238E27FC236}">
                <a16:creationId xmlns:a16="http://schemas.microsoft.com/office/drawing/2014/main" id="{60B79CFC-B591-4BDD-A9C5-80E39BCE9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0" y="0"/>
            <a:ext cx="7680627" cy="6858000"/>
          </a:xfrm>
          <a:custGeom>
            <a:avLst/>
            <a:gdLst>
              <a:gd name="connsiteX0" fmla="*/ 7680627 w 7680627"/>
              <a:gd name="connsiteY0" fmla="*/ 0 h 6858000"/>
              <a:gd name="connsiteX1" fmla="*/ 0 w 7680627"/>
              <a:gd name="connsiteY1" fmla="*/ 0 h 6858000"/>
              <a:gd name="connsiteX2" fmla="*/ 30402 w 7680627"/>
              <a:gd name="connsiteY2" fmla="*/ 87312 h 6858000"/>
              <a:gd name="connsiteX3" fmla="*/ 59016 w 7680627"/>
              <a:gd name="connsiteY3" fmla="*/ 174625 h 6858000"/>
              <a:gd name="connsiteX4" fmla="*/ 87631 w 7680627"/>
              <a:gd name="connsiteY4" fmla="*/ 263525 h 6858000"/>
              <a:gd name="connsiteX5" fmla="*/ 112668 w 7680627"/>
              <a:gd name="connsiteY5" fmla="*/ 354012 h 6858000"/>
              <a:gd name="connsiteX6" fmla="*/ 143072 w 7680627"/>
              <a:gd name="connsiteY6" fmla="*/ 441325 h 6858000"/>
              <a:gd name="connsiteX7" fmla="*/ 175263 w 7680627"/>
              <a:gd name="connsiteY7" fmla="*/ 525462 h 6858000"/>
              <a:gd name="connsiteX8" fmla="*/ 216395 w 7680627"/>
              <a:gd name="connsiteY8" fmla="*/ 604837 h 6858000"/>
              <a:gd name="connsiteX9" fmla="*/ 264682 w 7680627"/>
              <a:gd name="connsiteY9" fmla="*/ 677862 h 6858000"/>
              <a:gd name="connsiteX10" fmla="*/ 318334 w 7680627"/>
              <a:gd name="connsiteY10" fmla="*/ 739775 h 6858000"/>
              <a:gd name="connsiteX11" fmla="*/ 377351 w 7680627"/>
              <a:gd name="connsiteY11" fmla="*/ 798512 h 6858000"/>
              <a:gd name="connsiteX12" fmla="*/ 445310 w 7680627"/>
              <a:gd name="connsiteY12" fmla="*/ 852487 h 6858000"/>
              <a:gd name="connsiteX13" fmla="*/ 516846 w 7680627"/>
              <a:gd name="connsiteY13" fmla="*/ 906462 h 6858000"/>
              <a:gd name="connsiteX14" fmla="*/ 591958 w 7680627"/>
              <a:gd name="connsiteY14" fmla="*/ 957262 h 6858000"/>
              <a:gd name="connsiteX15" fmla="*/ 667071 w 7680627"/>
              <a:gd name="connsiteY15" fmla="*/ 1008062 h 6858000"/>
              <a:gd name="connsiteX16" fmla="*/ 743972 w 7680627"/>
              <a:gd name="connsiteY16" fmla="*/ 1060450 h 6858000"/>
              <a:gd name="connsiteX17" fmla="*/ 817296 w 7680627"/>
              <a:gd name="connsiteY17" fmla="*/ 1111250 h 6858000"/>
              <a:gd name="connsiteX18" fmla="*/ 887044 w 7680627"/>
              <a:gd name="connsiteY18" fmla="*/ 1165225 h 6858000"/>
              <a:gd name="connsiteX19" fmla="*/ 951426 w 7680627"/>
              <a:gd name="connsiteY19" fmla="*/ 1223962 h 6858000"/>
              <a:gd name="connsiteX20" fmla="*/ 1010443 w 7680627"/>
              <a:gd name="connsiteY20" fmla="*/ 1282700 h 6858000"/>
              <a:gd name="connsiteX21" fmla="*/ 1058730 w 7680627"/>
              <a:gd name="connsiteY21" fmla="*/ 1346200 h 6858000"/>
              <a:gd name="connsiteX22" fmla="*/ 1099863 w 7680627"/>
              <a:gd name="connsiteY22" fmla="*/ 1417637 h 6858000"/>
              <a:gd name="connsiteX23" fmla="*/ 1124900 w 7680627"/>
              <a:gd name="connsiteY23" fmla="*/ 1487487 h 6858000"/>
              <a:gd name="connsiteX24" fmla="*/ 1140996 w 7680627"/>
              <a:gd name="connsiteY24" fmla="*/ 1565275 h 6858000"/>
              <a:gd name="connsiteX25" fmla="*/ 1148150 w 7680627"/>
              <a:gd name="connsiteY25" fmla="*/ 1641475 h 6858000"/>
              <a:gd name="connsiteX26" fmla="*/ 1146361 w 7680627"/>
              <a:gd name="connsiteY26" fmla="*/ 1722437 h 6858000"/>
              <a:gd name="connsiteX27" fmla="*/ 1139207 w 7680627"/>
              <a:gd name="connsiteY27" fmla="*/ 1803400 h 6858000"/>
              <a:gd name="connsiteX28" fmla="*/ 1130266 w 7680627"/>
              <a:gd name="connsiteY28" fmla="*/ 1887537 h 6858000"/>
              <a:gd name="connsiteX29" fmla="*/ 1117747 w 7680627"/>
              <a:gd name="connsiteY29" fmla="*/ 1971675 h 6858000"/>
              <a:gd name="connsiteX30" fmla="*/ 1103440 w 7680627"/>
              <a:gd name="connsiteY30" fmla="*/ 2055812 h 6858000"/>
              <a:gd name="connsiteX31" fmla="*/ 1092709 w 7680627"/>
              <a:gd name="connsiteY31" fmla="*/ 2139950 h 6858000"/>
              <a:gd name="connsiteX32" fmla="*/ 1085556 w 7680627"/>
              <a:gd name="connsiteY32" fmla="*/ 2224087 h 6858000"/>
              <a:gd name="connsiteX33" fmla="*/ 1080191 w 7680627"/>
              <a:gd name="connsiteY33" fmla="*/ 2305050 h 6858000"/>
              <a:gd name="connsiteX34" fmla="*/ 1085556 w 7680627"/>
              <a:gd name="connsiteY34" fmla="*/ 2384425 h 6858000"/>
              <a:gd name="connsiteX35" fmla="*/ 1096286 w 7680627"/>
              <a:gd name="connsiteY35" fmla="*/ 2462212 h 6858000"/>
              <a:gd name="connsiteX36" fmla="*/ 1119536 w 7680627"/>
              <a:gd name="connsiteY36" fmla="*/ 2543175 h 6858000"/>
              <a:gd name="connsiteX37" fmla="*/ 1155304 w 7680627"/>
              <a:gd name="connsiteY37" fmla="*/ 2622550 h 6858000"/>
              <a:gd name="connsiteX38" fmla="*/ 1198225 w 7680627"/>
              <a:gd name="connsiteY38" fmla="*/ 2701925 h 6858000"/>
              <a:gd name="connsiteX39" fmla="*/ 1246511 w 7680627"/>
              <a:gd name="connsiteY39" fmla="*/ 2781300 h 6858000"/>
              <a:gd name="connsiteX40" fmla="*/ 1296586 w 7680627"/>
              <a:gd name="connsiteY40" fmla="*/ 2859087 h 6858000"/>
              <a:gd name="connsiteX41" fmla="*/ 1350238 w 7680627"/>
              <a:gd name="connsiteY41" fmla="*/ 2938462 h 6858000"/>
              <a:gd name="connsiteX42" fmla="*/ 1398525 w 7680627"/>
              <a:gd name="connsiteY42" fmla="*/ 3017837 h 6858000"/>
              <a:gd name="connsiteX43" fmla="*/ 1446813 w 7680627"/>
              <a:gd name="connsiteY43" fmla="*/ 3098800 h 6858000"/>
              <a:gd name="connsiteX44" fmla="*/ 1487945 w 7680627"/>
              <a:gd name="connsiteY44" fmla="*/ 3179762 h 6858000"/>
              <a:gd name="connsiteX45" fmla="*/ 1520136 w 7680627"/>
              <a:gd name="connsiteY45" fmla="*/ 3260725 h 6858000"/>
              <a:gd name="connsiteX46" fmla="*/ 1538020 w 7680627"/>
              <a:gd name="connsiteY46" fmla="*/ 3343275 h 6858000"/>
              <a:gd name="connsiteX47" fmla="*/ 1548750 w 7680627"/>
              <a:gd name="connsiteY47" fmla="*/ 3429000 h 6858000"/>
              <a:gd name="connsiteX48" fmla="*/ 1538020 w 7680627"/>
              <a:gd name="connsiteY48" fmla="*/ 3514725 h 6858000"/>
              <a:gd name="connsiteX49" fmla="*/ 1520136 w 7680627"/>
              <a:gd name="connsiteY49" fmla="*/ 3597275 h 6858000"/>
              <a:gd name="connsiteX50" fmla="*/ 1487945 w 7680627"/>
              <a:gd name="connsiteY50" fmla="*/ 3678237 h 6858000"/>
              <a:gd name="connsiteX51" fmla="*/ 1446813 w 7680627"/>
              <a:gd name="connsiteY51" fmla="*/ 3759200 h 6858000"/>
              <a:gd name="connsiteX52" fmla="*/ 1398525 w 7680627"/>
              <a:gd name="connsiteY52" fmla="*/ 3840162 h 6858000"/>
              <a:gd name="connsiteX53" fmla="*/ 1350238 w 7680627"/>
              <a:gd name="connsiteY53" fmla="*/ 3919537 h 6858000"/>
              <a:gd name="connsiteX54" fmla="*/ 1296586 w 7680627"/>
              <a:gd name="connsiteY54" fmla="*/ 3998912 h 6858000"/>
              <a:gd name="connsiteX55" fmla="*/ 1246511 w 7680627"/>
              <a:gd name="connsiteY55" fmla="*/ 4076700 h 6858000"/>
              <a:gd name="connsiteX56" fmla="*/ 1198225 w 7680627"/>
              <a:gd name="connsiteY56" fmla="*/ 4156075 h 6858000"/>
              <a:gd name="connsiteX57" fmla="*/ 1155304 w 7680627"/>
              <a:gd name="connsiteY57" fmla="*/ 4235450 h 6858000"/>
              <a:gd name="connsiteX58" fmla="*/ 1119536 w 7680627"/>
              <a:gd name="connsiteY58" fmla="*/ 4314825 h 6858000"/>
              <a:gd name="connsiteX59" fmla="*/ 1096286 w 7680627"/>
              <a:gd name="connsiteY59" fmla="*/ 4395787 h 6858000"/>
              <a:gd name="connsiteX60" fmla="*/ 1085556 w 7680627"/>
              <a:gd name="connsiteY60" fmla="*/ 4473575 h 6858000"/>
              <a:gd name="connsiteX61" fmla="*/ 1080191 w 7680627"/>
              <a:gd name="connsiteY61" fmla="*/ 4552950 h 6858000"/>
              <a:gd name="connsiteX62" fmla="*/ 1085556 w 7680627"/>
              <a:gd name="connsiteY62" fmla="*/ 4633912 h 6858000"/>
              <a:gd name="connsiteX63" fmla="*/ 1092709 w 7680627"/>
              <a:gd name="connsiteY63" fmla="*/ 4718050 h 6858000"/>
              <a:gd name="connsiteX64" fmla="*/ 1103440 w 7680627"/>
              <a:gd name="connsiteY64" fmla="*/ 4802187 h 6858000"/>
              <a:gd name="connsiteX65" fmla="*/ 1117747 w 7680627"/>
              <a:gd name="connsiteY65" fmla="*/ 4886325 h 6858000"/>
              <a:gd name="connsiteX66" fmla="*/ 1130266 w 7680627"/>
              <a:gd name="connsiteY66" fmla="*/ 4970462 h 6858000"/>
              <a:gd name="connsiteX67" fmla="*/ 1139207 w 7680627"/>
              <a:gd name="connsiteY67" fmla="*/ 5054600 h 6858000"/>
              <a:gd name="connsiteX68" fmla="*/ 1146361 w 7680627"/>
              <a:gd name="connsiteY68" fmla="*/ 5135562 h 6858000"/>
              <a:gd name="connsiteX69" fmla="*/ 1148150 w 7680627"/>
              <a:gd name="connsiteY69" fmla="*/ 5216525 h 6858000"/>
              <a:gd name="connsiteX70" fmla="*/ 1140996 w 7680627"/>
              <a:gd name="connsiteY70" fmla="*/ 5292725 h 6858000"/>
              <a:gd name="connsiteX71" fmla="*/ 1124900 w 7680627"/>
              <a:gd name="connsiteY71" fmla="*/ 5370512 h 6858000"/>
              <a:gd name="connsiteX72" fmla="*/ 1099863 w 7680627"/>
              <a:gd name="connsiteY72" fmla="*/ 5440362 h 6858000"/>
              <a:gd name="connsiteX73" fmla="*/ 1058730 w 7680627"/>
              <a:gd name="connsiteY73" fmla="*/ 5511800 h 6858000"/>
              <a:gd name="connsiteX74" fmla="*/ 1010443 w 7680627"/>
              <a:gd name="connsiteY74" fmla="*/ 5575300 h 6858000"/>
              <a:gd name="connsiteX75" fmla="*/ 951426 w 7680627"/>
              <a:gd name="connsiteY75" fmla="*/ 5634037 h 6858000"/>
              <a:gd name="connsiteX76" fmla="*/ 887044 w 7680627"/>
              <a:gd name="connsiteY76" fmla="*/ 5692775 h 6858000"/>
              <a:gd name="connsiteX77" fmla="*/ 817296 w 7680627"/>
              <a:gd name="connsiteY77" fmla="*/ 5746750 h 6858000"/>
              <a:gd name="connsiteX78" fmla="*/ 743972 w 7680627"/>
              <a:gd name="connsiteY78" fmla="*/ 5797550 h 6858000"/>
              <a:gd name="connsiteX79" fmla="*/ 667071 w 7680627"/>
              <a:gd name="connsiteY79" fmla="*/ 5849937 h 6858000"/>
              <a:gd name="connsiteX80" fmla="*/ 591958 w 7680627"/>
              <a:gd name="connsiteY80" fmla="*/ 5900737 h 6858000"/>
              <a:gd name="connsiteX81" fmla="*/ 516846 w 7680627"/>
              <a:gd name="connsiteY81" fmla="*/ 5951537 h 6858000"/>
              <a:gd name="connsiteX82" fmla="*/ 445310 w 7680627"/>
              <a:gd name="connsiteY82" fmla="*/ 6005512 h 6858000"/>
              <a:gd name="connsiteX83" fmla="*/ 377351 w 7680627"/>
              <a:gd name="connsiteY83" fmla="*/ 6059487 h 6858000"/>
              <a:gd name="connsiteX84" fmla="*/ 318334 w 7680627"/>
              <a:gd name="connsiteY84" fmla="*/ 6118225 h 6858000"/>
              <a:gd name="connsiteX85" fmla="*/ 264682 w 7680627"/>
              <a:gd name="connsiteY85" fmla="*/ 6180137 h 6858000"/>
              <a:gd name="connsiteX86" fmla="*/ 216395 w 7680627"/>
              <a:gd name="connsiteY86" fmla="*/ 6253162 h 6858000"/>
              <a:gd name="connsiteX87" fmla="*/ 175263 w 7680627"/>
              <a:gd name="connsiteY87" fmla="*/ 6332537 h 6858000"/>
              <a:gd name="connsiteX88" fmla="*/ 143072 w 7680627"/>
              <a:gd name="connsiteY88" fmla="*/ 6416675 h 6858000"/>
              <a:gd name="connsiteX89" fmla="*/ 112668 w 7680627"/>
              <a:gd name="connsiteY89" fmla="*/ 6503987 h 6858000"/>
              <a:gd name="connsiteX90" fmla="*/ 87631 w 7680627"/>
              <a:gd name="connsiteY90" fmla="*/ 6594475 h 6858000"/>
              <a:gd name="connsiteX91" fmla="*/ 59016 w 7680627"/>
              <a:gd name="connsiteY91" fmla="*/ 6683375 h 6858000"/>
              <a:gd name="connsiteX92" fmla="*/ 30402 w 7680627"/>
              <a:gd name="connsiteY92" fmla="*/ 6770687 h 6858000"/>
              <a:gd name="connsiteX93" fmla="*/ 0 w 7680627"/>
              <a:gd name="connsiteY93" fmla="*/ 6858000 h 6858000"/>
              <a:gd name="connsiteX94" fmla="*/ 7680627 w 7680627"/>
              <a:gd name="connsiteY9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680627" h="6858000">
                <a:moveTo>
                  <a:pt x="7680627" y="0"/>
                </a:moveTo>
                <a:lnTo>
                  <a:pt x="0" y="0"/>
                </a:lnTo>
                <a:lnTo>
                  <a:pt x="30402" y="87312"/>
                </a:lnTo>
                <a:lnTo>
                  <a:pt x="59016" y="174625"/>
                </a:lnTo>
                <a:lnTo>
                  <a:pt x="87631" y="263525"/>
                </a:lnTo>
                <a:lnTo>
                  <a:pt x="112668" y="354012"/>
                </a:lnTo>
                <a:lnTo>
                  <a:pt x="143072" y="441325"/>
                </a:lnTo>
                <a:lnTo>
                  <a:pt x="175263" y="525462"/>
                </a:lnTo>
                <a:lnTo>
                  <a:pt x="216395" y="604837"/>
                </a:lnTo>
                <a:lnTo>
                  <a:pt x="264682" y="677862"/>
                </a:lnTo>
                <a:lnTo>
                  <a:pt x="318334" y="739775"/>
                </a:lnTo>
                <a:lnTo>
                  <a:pt x="377351" y="798512"/>
                </a:lnTo>
                <a:lnTo>
                  <a:pt x="445310" y="852487"/>
                </a:lnTo>
                <a:lnTo>
                  <a:pt x="516846" y="906462"/>
                </a:lnTo>
                <a:lnTo>
                  <a:pt x="591958" y="957262"/>
                </a:lnTo>
                <a:lnTo>
                  <a:pt x="667071" y="1008062"/>
                </a:lnTo>
                <a:lnTo>
                  <a:pt x="743972" y="1060450"/>
                </a:lnTo>
                <a:lnTo>
                  <a:pt x="817296" y="1111250"/>
                </a:lnTo>
                <a:lnTo>
                  <a:pt x="887044" y="1165225"/>
                </a:lnTo>
                <a:lnTo>
                  <a:pt x="951426" y="1223962"/>
                </a:lnTo>
                <a:lnTo>
                  <a:pt x="1010443" y="1282700"/>
                </a:lnTo>
                <a:lnTo>
                  <a:pt x="1058730" y="1346200"/>
                </a:lnTo>
                <a:lnTo>
                  <a:pt x="1099863" y="1417637"/>
                </a:lnTo>
                <a:lnTo>
                  <a:pt x="1124900" y="1487487"/>
                </a:lnTo>
                <a:lnTo>
                  <a:pt x="1140996" y="1565275"/>
                </a:lnTo>
                <a:lnTo>
                  <a:pt x="1148150" y="1641475"/>
                </a:lnTo>
                <a:lnTo>
                  <a:pt x="1146361" y="1722437"/>
                </a:lnTo>
                <a:lnTo>
                  <a:pt x="1139207" y="1803400"/>
                </a:lnTo>
                <a:lnTo>
                  <a:pt x="1130266" y="1887537"/>
                </a:lnTo>
                <a:lnTo>
                  <a:pt x="1117747" y="1971675"/>
                </a:lnTo>
                <a:lnTo>
                  <a:pt x="1103440" y="2055812"/>
                </a:lnTo>
                <a:lnTo>
                  <a:pt x="1092709" y="2139950"/>
                </a:lnTo>
                <a:lnTo>
                  <a:pt x="1085556" y="2224087"/>
                </a:lnTo>
                <a:lnTo>
                  <a:pt x="1080191" y="2305050"/>
                </a:lnTo>
                <a:lnTo>
                  <a:pt x="1085556" y="2384425"/>
                </a:lnTo>
                <a:lnTo>
                  <a:pt x="1096286" y="2462212"/>
                </a:lnTo>
                <a:lnTo>
                  <a:pt x="1119536" y="2543175"/>
                </a:lnTo>
                <a:lnTo>
                  <a:pt x="1155304" y="2622550"/>
                </a:lnTo>
                <a:lnTo>
                  <a:pt x="1198225" y="2701925"/>
                </a:lnTo>
                <a:lnTo>
                  <a:pt x="1246511" y="2781300"/>
                </a:lnTo>
                <a:lnTo>
                  <a:pt x="1296586" y="2859087"/>
                </a:lnTo>
                <a:lnTo>
                  <a:pt x="1350238" y="2938462"/>
                </a:lnTo>
                <a:lnTo>
                  <a:pt x="1398525" y="3017837"/>
                </a:lnTo>
                <a:lnTo>
                  <a:pt x="1446813" y="3098800"/>
                </a:lnTo>
                <a:lnTo>
                  <a:pt x="1487945" y="3179762"/>
                </a:lnTo>
                <a:lnTo>
                  <a:pt x="1520136" y="3260725"/>
                </a:lnTo>
                <a:lnTo>
                  <a:pt x="1538020" y="3343275"/>
                </a:lnTo>
                <a:lnTo>
                  <a:pt x="1548750" y="3429000"/>
                </a:lnTo>
                <a:lnTo>
                  <a:pt x="1538020" y="3514725"/>
                </a:lnTo>
                <a:lnTo>
                  <a:pt x="1520136" y="3597275"/>
                </a:lnTo>
                <a:lnTo>
                  <a:pt x="1487945" y="3678237"/>
                </a:lnTo>
                <a:lnTo>
                  <a:pt x="1446813" y="3759200"/>
                </a:lnTo>
                <a:lnTo>
                  <a:pt x="1398525" y="3840162"/>
                </a:lnTo>
                <a:lnTo>
                  <a:pt x="1350238" y="3919537"/>
                </a:lnTo>
                <a:lnTo>
                  <a:pt x="1296586" y="3998912"/>
                </a:lnTo>
                <a:lnTo>
                  <a:pt x="1246511" y="4076700"/>
                </a:lnTo>
                <a:lnTo>
                  <a:pt x="1198225" y="4156075"/>
                </a:lnTo>
                <a:lnTo>
                  <a:pt x="1155304" y="4235450"/>
                </a:lnTo>
                <a:lnTo>
                  <a:pt x="1119536" y="4314825"/>
                </a:lnTo>
                <a:lnTo>
                  <a:pt x="1096286" y="4395787"/>
                </a:lnTo>
                <a:lnTo>
                  <a:pt x="1085556" y="4473575"/>
                </a:lnTo>
                <a:lnTo>
                  <a:pt x="1080191" y="4552950"/>
                </a:lnTo>
                <a:lnTo>
                  <a:pt x="1085556" y="4633912"/>
                </a:lnTo>
                <a:lnTo>
                  <a:pt x="1092709" y="4718050"/>
                </a:lnTo>
                <a:lnTo>
                  <a:pt x="1103440" y="4802187"/>
                </a:lnTo>
                <a:lnTo>
                  <a:pt x="1117747" y="4886325"/>
                </a:lnTo>
                <a:lnTo>
                  <a:pt x="1130266" y="4970462"/>
                </a:lnTo>
                <a:lnTo>
                  <a:pt x="1139207" y="5054600"/>
                </a:lnTo>
                <a:lnTo>
                  <a:pt x="1146361" y="5135562"/>
                </a:lnTo>
                <a:lnTo>
                  <a:pt x="1148150" y="5216525"/>
                </a:lnTo>
                <a:lnTo>
                  <a:pt x="1140996" y="5292725"/>
                </a:lnTo>
                <a:lnTo>
                  <a:pt x="1124900" y="5370512"/>
                </a:lnTo>
                <a:lnTo>
                  <a:pt x="1099863" y="5440362"/>
                </a:lnTo>
                <a:lnTo>
                  <a:pt x="1058730" y="5511800"/>
                </a:lnTo>
                <a:lnTo>
                  <a:pt x="1010443" y="5575300"/>
                </a:lnTo>
                <a:lnTo>
                  <a:pt x="951426" y="5634037"/>
                </a:lnTo>
                <a:lnTo>
                  <a:pt x="887044" y="5692775"/>
                </a:lnTo>
                <a:lnTo>
                  <a:pt x="817296" y="5746750"/>
                </a:lnTo>
                <a:lnTo>
                  <a:pt x="743972" y="5797550"/>
                </a:lnTo>
                <a:lnTo>
                  <a:pt x="667071" y="5849937"/>
                </a:lnTo>
                <a:lnTo>
                  <a:pt x="591958" y="5900737"/>
                </a:lnTo>
                <a:lnTo>
                  <a:pt x="516846" y="5951537"/>
                </a:lnTo>
                <a:lnTo>
                  <a:pt x="445310" y="6005512"/>
                </a:lnTo>
                <a:lnTo>
                  <a:pt x="377351" y="6059487"/>
                </a:lnTo>
                <a:lnTo>
                  <a:pt x="318334" y="6118225"/>
                </a:lnTo>
                <a:lnTo>
                  <a:pt x="264682" y="6180137"/>
                </a:lnTo>
                <a:lnTo>
                  <a:pt x="216395" y="6253162"/>
                </a:lnTo>
                <a:lnTo>
                  <a:pt x="175263" y="6332537"/>
                </a:lnTo>
                <a:lnTo>
                  <a:pt x="143072" y="6416675"/>
                </a:lnTo>
                <a:lnTo>
                  <a:pt x="112668" y="6503987"/>
                </a:lnTo>
                <a:lnTo>
                  <a:pt x="87631" y="6594475"/>
                </a:lnTo>
                <a:lnTo>
                  <a:pt x="59016" y="6683375"/>
                </a:lnTo>
                <a:lnTo>
                  <a:pt x="30402" y="6770687"/>
                </a:lnTo>
                <a:lnTo>
                  <a:pt x="0" y="6858000"/>
                </a:lnTo>
                <a:lnTo>
                  <a:pt x="7680627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AC3A7E1-5D42-4DF7-B416-ECE033B859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17" y="264301"/>
            <a:ext cx="5123421" cy="5229075"/>
          </a:xfrm>
        </p:spPr>
        <p:txBody>
          <a:bodyPr>
            <a:normAutofit/>
          </a:bodyPr>
          <a:lstStyle/>
          <a:p>
            <a:br>
              <a:rPr lang="fr-FR" sz="2600" dirty="0"/>
            </a:br>
            <a:r>
              <a:rPr lang="fr-FR" sz="2600" dirty="0"/>
              <a:t>L’enseignement de la culture avec le numérique</a:t>
            </a:r>
            <a:br>
              <a:rPr lang="fr-FR" sz="2600" dirty="0"/>
            </a:br>
            <a:br>
              <a:rPr lang="fr-FR" sz="2600" dirty="0"/>
            </a:br>
            <a:r>
              <a:rPr lang="fr-FR" sz="2600" dirty="0"/>
              <a:t>la dystopie</a:t>
            </a:r>
            <a:br>
              <a:rPr lang="fr-FR" sz="2600" dirty="0"/>
            </a:br>
            <a:br>
              <a:rPr lang="fr-FR" sz="2600" dirty="0"/>
            </a:br>
            <a:br>
              <a:rPr lang="fr-FR" sz="2600" dirty="0"/>
            </a:br>
            <a:r>
              <a:rPr lang="fr-FR" sz="2600" dirty="0"/>
              <a:t>Classe accompagnée</a:t>
            </a:r>
            <a:br>
              <a:rPr lang="fr-FR" sz="2600" dirty="0"/>
            </a:br>
            <a:br>
              <a:rPr lang="fr-FR" sz="2600" dirty="0"/>
            </a:br>
            <a:r>
              <a:rPr lang="fr-FR" sz="2600" dirty="0"/>
              <a:t>plan de travail</a:t>
            </a:r>
            <a:br>
              <a:rPr lang="fr-FR" sz="2600" dirty="0"/>
            </a:br>
            <a:br>
              <a:rPr lang="fr-FR" sz="2600" dirty="0"/>
            </a:br>
            <a:r>
              <a:rPr lang="fr-FR" sz="2600" dirty="0"/>
              <a:t>2018-2019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9CD12E-D5B4-4AF7-B789-BCCE5BF3E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17" y="6135003"/>
            <a:ext cx="6405400" cy="742279"/>
          </a:xfrm>
        </p:spPr>
        <p:txBody>
          <a:bodyPr>
            <a:normAutofit/>
          </a:bodyPr>
          <a:lstStyle/>
          <a:p>
            <a:r>
              <a:rPr lang="fr-FR" sz="1400" b="0" dirty="0">
                <a:solidFill>
                  <a:schemeClr val="bg2"/>
                </a:solidFill>
              </a:rPr>
              <a:t>Aline IDOUX &amp; Laurence Langlois</a:t>
            </a:r>
          </a:p>
          <a:p>
            <a:pPr algn="l"/>
            <a:endParaRPr lang="fr-FR" b="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0" name="Rectangle 86">
            <a:extLst>
              <a:ext uri="{FF2B5EF4-FFF2-40B4-BE49-F238E27FC236}">
                <a16:creationId xmlns:a16="http://schemas.microsoft.com/office/drawing/2014/main" id="{B2BB044C-84A3-45EA-9A85-A5808F86C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36" name="Picture 12" descr="RÃ©sultat de recherche d'images pour &quot;acadÃ©mie nancy metz&quot;">
            <a:extLst>
              <a:ext uri="{FF2B5EF4-FFF2-40B4-BE49-F238E27FC236}">
                <a16:creationId xmlns:a16="http://schemas.microsoft.com/office/drawing/2014/main" id="{7CDB3712-EAED-4D9F-BD41-0AD5BEE2F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0653" y="264301"/>
            <a:ext cx="2724375" cy="1811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RÃ©sultat de recherche d'images pour &quot;lycee cormontaigne&quot;">
            <a:extLst>
              <a:ext uri="{FF2B5EF4-FFF2-40B4-BE49-F238E27FC236}">
                <a16:creationId xmlns:a16="http://schemas.microsoft.com/office/drawing/2014/main" id="{44F80A38-664D-4A67-9177-B3E3CA45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75945" y="1658981"/>
            <a:ext cx="1636901" cy="163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Ã©sultat de recherche d'images pour &quot;TraAM langues&quot;">
            <a:extLst>
              <a:ext uri="{FF2B5EF4-FFF2-40B4-BE49-F238E27FC236}">
                <a16:creationId xmlns:a16="http://schemas.microsoft.com/office/drawing/2014/main" id="{0BEB7F17-CA58-4B87-A453-B085E830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1850" y="3295882"/>
            <a:ext cx="4677891" cy="146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RÃ©sultat de recherche d'images pour &quot;college vincent van gogh blenod les pont a mousson&quot;">
            <a:extLst>
              <a:ext uri="{FF2B5EF4-FFF2-40B4-BE49-F238E27FC236}">
                <a16:creationId xmlns:a16="http://schemas.microsoft.com/office/drawing/2014/main" id="{4B67E3C8-C26A-4BBA-B54F-2E3A0798D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54004" y="4888391"/>
            <a:ext cx="1480784" cy="14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8C3565F6-B942-406D-88D9-64457E54A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913887" y="6858000"/>
            <a:ext cx="3845324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utoShape 6" descr="RÃ©sultat de recherche d'images pour &quot;acadÃ©mie nancy metz&quot;">
            <a:extLst>
              <a:ext uri="{FF2B5EF4-FFF2-40B4-BE49-F238E27FC236}">
                <a16:creationId xmlns:a16="http://schemas.microsoft.com/office/drawing/2014/main" id="{CEB616F3-C836-40BD-9E35-CC5CD1DE10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10" descr="RÃ©sultat de recherche d'images pour &quot;acadÃ©mie nancy metz&quot;">
            <a:extLst>
              <a:ext uri="{FF2B5EF4-FFF2-40B4-BE49-F238E27FC236}">
                <a16:creationId xmlns:a16="http://schemas.microsoft.com/office/drawing/2014/main" id="{73CD8989-5D2E-4A8F-BB87-EC11C002BB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14" descr="RÃ©sultat de recherche d'images pour &quot;lycee cormontaigne&quot;">
            <a:extLst>
              <a:ext uri="{FF2B5EF4-FFF2-40B4-BE49-F238E27FC236}">
                <a16:creationId xmlns:a16="http://schemas.microsoft.com/office/drawing/2014/main" id="{85156DB5-E74A-4CBF-836A-96EE076622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16" descr="RÃ©sultat de recherche d'images pour &quot;lycee cormontaigne&quot;">
            <a:extLst>
              <a:ext uri="{FF2B5EF4-FFF2-40B4-BE49-F238E27FC236}">
                <a16:creationId xmlns:a16="http://schemas.microsoft.com/office/drawing/2014/main" id="{82AF0E95-0BCF-4322-814B-52807C6383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3647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4FEE7B-2103-422B-8684-85B65241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Déroulement de la séquence « </a:t>
            </a:r>
            <a:r>
              <a:rPr lang="fr-FR" dirty="0" err="1"/>
              <a:t>dystopia</a:t>
            </a:r>
            <a:r>
              <a:rPr lang="fr-FR" dirty="0"/>
              <a:t>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50C3F9-63C8-49B0-A29E-0B666F0CC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Séance 1 : Introduction</a:t>
            </a:r>
          </a:p>
          <a:p>
            <a:pPr lvl="1"/>
            <a:r>
              <a:rPr lang="fr-FR" dirty="0"/>
              <a:t>Découverte de la thématique de la dystopie</a:t>
            </a:r>
          </a:p>
          <a:p>
            <a:pPr lvl="1"/>
            <a:r>
              <a:rPr lang="fr-FR" dirty="0"/>
              <a:t>CO + CE pour amener à la définition de la dystopie à enregistrer en EOC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/>
              <a:t>Séances 2 à 7 : </a:t>
            </a:r>
            <a:r>
              <a:rPr lang="fr-FR" dirty="0" err="1"/>
              <a:t>cf</a:t>
            </a:r>
            <a:r>
              <a:rPr lang="fr-FR" dirty="0"/>
              <a:t> plan de travail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Séance 8 : tâche finale </a:t>
            </a:r>
          </a:p>
          <a:p>
            <a:pPr lvl="1"/>
            <a:r>
              <a:rPr lang="fr-FR" dirty="0"/>
              <a:t>Présentation orale du scénario de l’histoire dystopique imaginée en groupe</a:t>
            </a:r>
          </a:p>
        </p:txBody>
      </p:sp>
    </p:spTree>
    <p:extLst>
      <p:ext uri="{BB962C8B-B14F-4D97-AF65-F5344CB8AC3E}">
        <p14:creationId xmlns:p14="http://schemas.microsoft.com/office/powerpoint/2010/main" val="131200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5AF9FA-D566-4366-BB48-609AD6F37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191886"/>
            <a:ext cx="10178322" cy="579640"/>
          </a:xfrm>
        </p:spPr>
        <p:txBody>
          <a:bodyPr>
            <a:normAutofit/>
          </a:bodyPr>
          <a:lstStyle/>
          <a:p>
            <a:pPr algn="ctr"/>
            <a:r>
              <a:rPr lang="fr-FR" sz="2800" dirty="0"/>
              <a:t>Page d’accueil interactive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46E7D7-BF3E-424B-BE79-5C670A0FB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6DE094-0D9C-4064-857C-2D574CE7E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427" y="1297326"/>
            <a:ext cx="11137950" cy="4871731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7E3FDE4-C196-4BFB-9C7E-9A095A3882B1}"/>
              </a:ext>
            </a:extLst>
          </p:cNvPr>
          <p:cNvSpPr/>
          <p:nvPr/>
        </p:nvSpPr>
        <p:spPr>
          <a:xfrm>
            <a:off x="4581525" y="1209676"/>
            <a:ext cx="1438275" cy="499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E86B987-552B-486F-93AE-CB39B327CA13}"/>
              </a:ext>
            </a:extLst>
          </p:cNvPr>
          <p:cNvSpPr/>
          <p:nvPr/>
        </p:nvSpPr>
        <p:spPr>
          <a:xfrm>
            <a:off x="6067425" y="1209676"/>
            <a:ext cx="1438275" cy="499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293DBB3B-5119-49EC-87AA-CF420E14D1D2}"/>
              </a:ext>
            </a:extLst>
          </p:cNvPr>
          <p:cNvSpPr/>
          <p:nvPr/>
        </p:nvSpPr>
        <p:spPr>
          <a:xfrm>
            <a:off x="9502047" y="3190874"/>
            <a:ext cx="1337403" cy="6572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4282D786-387B-4B1D-B16C-E372F5FEE9B5}"/>
              </a:ext>
            </a:extLst>
          </p:cNvPr>
          <p:cNvSpPr/>
          <p:nvPr/>
        </p:nvSpPr>
        <p:spPr>
          <a:xfrm>
            <a:off x="8401050" y="4586895"/>
            <a:ext cx="1438275" cy="499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FE610779-FDE2-4914-A225-4047396F5D4E}"/>
              </a:ext>
            </a:extLst>
          </p:cNvPr>
          <p:cNvSpPr/>
          <p:nvPr/>
        </p:nvSpPr>
        <p:spPr>
          <a:xfrm>
            <a:off x="1590675" y="2286001"/>
            <a:ext cx="942976" cy="499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7B7CBA81-A06E-48A7-A133-8C218E4BD5CB}"/>
              </a:ext>
            </a:extLst>
          </p:cNvPr>
          <p:cNvSpPr/>
          <p:nvPr/>
        </p:nvSpPr>
        <p:spPr>
          <a:xfrm>
            <a:off x="6667500" y="2698109"/>
            <a:ext cx="942976" cy="499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9E7E10B-6169-46F5-9668-1710D4826CF6}"/>
              </a:ext>
            </a:extLst>
          </p:cNvPr>
          <p:cNvSpPr/>
          <p:nvPr/>
        </p:nvSpPr>
        <p:spPr>
          <a:xfrm>
            <a:off x="3467100" y="3598220"/>
            <a:ext cx="942976" cy="499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61CA6FF-A2E0-4F96-BB05-F379EEB90700}"/>
              </a:ext>
            </a:extLst>
          </p:cNvPr>
          <p:cNvSpPr/>
          <p:nvPr/>
        </p:nvSpPr>
        <p:spPr>
          <a:xfrm>
            <a:off x="6340839" y="4933951"/>
            <a:ext cx="942976" cy="49975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433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67F4C80-8B41-41F9-865D-329B0532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41411"/>
            <a:ext cx="3257550" cy="1424850"/>
          </a:xfrm>
          <a:prstGeom prst="rect">
            <a:avLst/>
          </a:prstGeom>
        </p:spPr>
      </p:pic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928C8DEF-B8B7-4810-AF48-D32B5313A8DB}"/>
              </a:ext>
            </a:extLst>
          </p:cNvPr>
          <p:cNvSpPr/>
          <p:nvPr/>
        </p:nvSpPr>
        <p:spPr>
          <a:xfrm>
            <a:off x="1104900" y="241411"/>
            <a:ext cx="923925" cy="762000"/>
          </a:xfrm>
          <a:prstGeom prst="wedgeRectCallout">
            <a:avLst>
              <a:gd name="adj1" fmla="val 69889"/>
              <a:gd name="adj2" fmla="val 2075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47AF3CD-6B98-4CB1-A4E9-B61FA9081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862" y="2203121"/>
            <a:ext cx="8663954" cy="388847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EA4ADE7-C434-4580-A5E2-AEBADB98E22F}"/>
              </a:ext>
            </a:extLst>
          </p:cNvPr>
          <p:cNvSpPr txBox="1"/>
          <p:nvPr/>
        </p:nvSpPr>
        <p:spPr>
          <a:xfrm>
            <a:off x="6219825" y="207189"/>
            <a:ext cx="4076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err="1"/>
              <a:t>My</a:t>
            </a:r>
            <a:r>
              <a:rPr lang="fr-FR" b="1" u="sng" dirty="0"/>
              <a:t> </a:t>
            </a:r>
            <a:r>
              <a:rPr lang="fr-FR" b="1" u="sng" dirty="0" err="1"/>
              <a:t>diary</a:t>
            </a:r>
            <a:r>
              <a:rPr lang="fr-FR" b="1" u="sng" dirty="0"/>
              <a:t> </a:t>
            </a:r>
            <a:r>
              <a:rPr lang="fr-FR" dirty="0"/>
              <a:t>: planning permettant aux élèves de visualiser les dates butoirs à respecter pour la remise des travaux et des évaluations.</a:t>
            </a:r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3E54F257-6328-4D23-90B2-675B63977AF5}"/>
              </a:ext>
            </a:extLst>
          </p:cNvPr>
          <p:cNvSpPr/>
          <p:nvPr/>
        </p:nvSpPr>
        <p:spPr>
          <a:xfrm>
            <a:off x="1943100" y="5156311"/>
            <a:ext cx="923925" cy="762000"/>
          </a:xfrm>
          <a:prstGeom prst="wedgeRectCallout">
            <a:avLst>
              <a:gd name="adj1" fmla="val 63703"/>
              <a:gd name="adj2" fmla="val 1100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8DE44-7D43-4B53-8E0A-F602F3F9BE15}"/>
              </a:ext>
            </a:extLst>
          </p:cNvPr>
          <p:cNvSpPr txBox="1"/>
          <p:nvPr/>
        </p:nvSpPr>
        <p:spPr>
          <a:xfrm>
            <a:off x="2971800" y="6149447"/>
            <a:ext cx="17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Devoir maison à rendre</a:t>
            </a:r>
          </a:p>
        </p:txBody>
      </p: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55147DE6-060F-41B9-9BC9-35261A7F8E93}"/>
              </a:ext>
            </a:extLst>
          </p:cNvPr>
          <p:cNvSpPr/>
          <p:nvPr/>
        </p:nvSpPr>
        <p:spPr>
          <a:xfrm>
            <a:off x="6334125" y="5232511"/>
            <a:ext cx="923925" cy="762000"/>
          </a:xfrm>
          <a:prstGeom prst="wedgeRectCallout">
            <a:avLst>
              <a:gd name="adj1" fmla="val 63703"/>
              <a:gd name="adj2" fmla="val 11000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5B50862-A0E3-41D4-8BCB-9631FC3DC7E3}"/>
              </a:ext>
            </a:extLst>
          </p:cNvPr>
          <p:cNvSpPr txBox="1"/>
          <p:nvPr/>
        </p:nvSpPr>
        <p:spPr>
          <a:xfrm>
            <a:off x="7391402" y="6097831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Évaluation programmée</a:t>
            </a:r>
          </a:p>
        </p:txBody>
      </p:sp>
    </p:spTree>
    <p:extLst>
      <p:ext uri="{BB962C8B-B14F-4D97-AF65-F5344CB8AC3E}">
        <p14:creationId xmlns:p14="http://schemas.microsoft.com/office/powerpoint/2010/main" val="3506166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F57650B-3A69-4502-8755-32128BE6A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50936"/>
            <a:ext cx="3257550" cy="1424850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EDE63125-A8F1-43C2-A8E1-54AD9167F469}"/>
              </a:ext>
            </a:extLst>
          </p:cNvPr>
          <p:cNvSpPr/>
          <p:nvPr/>
        </p:nvSpPr>
        <p:spPr>
          <a:xfrm>
            <a:off x="2171700" y="31861"/>
            <a:ext cx="581026" cy="511064"/>
          </a:xfrm>
          <a:prstGeom prst="wedgeRectCallout">
            <a:avLst>
              <a:gd name="adj1" fmla="val 321114"/>
              <a:gd name="adj2" fmla="val 39567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038B6B-6E8D-4CD1-B4DE-CF865E412021}"/>
              </a:ext>
            </a:extLst>
          </p:cNvPr>
          <p:cNvSpPr txBox="1"/>
          <p:nvPr/>
        </p:nvSpPr>
        <p:spPr>
          <a:xfrm>
            <a:off x="6096000" y="153085"/>
            <a:ext cx="4895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INTRODUCTION</a:t>
            </a:r>
            <a:r>
              <a:rPr lang="fr-FR" dirty="0"/>
              <a:t> : séance de découverte faite en amont de la présentation de la plateforme numérique de ressources et du plan de travail. Les élèves peuvent la retrouver sur la plateforme.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EDC6FC-91B7-44C4-A557-215470EDB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537" y="2358743"/>
            <a:ext cx="7800975" cy="3556783"/>
          </a:xfrm>
          <a:prstGeom prst="rect">
            <a:avLst/>
          </a:prstGeom>
        </p:spPr>
      </p:pic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17CB800D-1D4E-49C5-A105-BB216D102340}"/>
              </a:ext>
            </a:extLst>
          </p:cNvPr>
          <p:cNvSpPr/>
          <p:nvPr/>
        </p:nvSpPr>
        <p:spPr>
          <a:xfrm>
            <a:off x="1881187" y="3984735"/>
            <a:ext cx="581026" cy="1339739"/>
          </a:xfrm>
          <a:prstGeom prst="wedgeRectCallout">
            <a:avLst>
              <a:gd name="adj1" fmla="val 242427"/>
              <a:gd name="adj2" fmla="val 108716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C10BB492-9331-4553-8508-C44A5363BFFE}"/>
              </a:ext>
            </a:extLst>
          </p:cNvPr>
          <p:cNvSpPr/>
          <p:nvPr/>
        </p:nvSpPr>
        <p:spPr>
          <a:xfrm>
            <a:off x="7424737" y="3984734"/>
            <a:ext cx="581026" cy="1339739"/>
          </a:xfrm>
          <a:prstGeom prst="wedgeRectCallout">
            <a:avLst>
              <a:gd name="adj1" fmla="val -167409"/>
              <a:gd name="adj2" fmla="val 10942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A9515C-D389-4CA9-A4C0-05988C42AEEC}"/>
              </a:ext>
            </a:extLst>
          </p:cNvPr>
          <p:cNvSpPr txBox="1"/>
          <p:nvPr/>
        </p:nvSpPr>
        <p:spPr>
          <a:xfrm>
            <a:off x="2462213" y="6058584"/>
            <a:ext cx="7096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L’élève peut choisir le niveau de compétences sur lequel il souhaite travailler dans les différentes activités langagières proposées.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6962C35-35B3-4CA2-9FF8-5D57CB78A35A}"/>
              </a:ext>
            </a:extLst>
          </p:cNvPr>
          <p:cNvSpPr txBox="1"/>
          <p:nvPr/>
        </p:nvSpPr>
        <p:spPr>
          <a:xfrm>
            <a:off x="9553576" y="2346618"/>
            <a:ext cx="1943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 l’aide des divers documents, les élèves réalisent en groupe une définition personnelle</a:t>
            </a:r>
          </a:p>
          <a:p>
            <a:r>
              <a:rPr lang="fr-FR" dirty="0"/>
              <a:t>Puis ils accèdent à une définition standard à reconstituer en guise de correction</a:t>
            </a:r>
          </a:p>
        </p:txBody>
      </p:sp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79D6DB62-14D2-4D26-A145-98A40A4031CF}"/>
              </a:ext>
            </a:extLst>
          </p:cNvPr>
          <p:cNvCxnSpPr>
            <a:cxnSpLocks/>
          </p:cNvCxnSpPr>
          <p:nvPr/>
        </p:nvCxnSpPr>
        <p:spPr>
          <a:xfrm flipV="1">
            <a:off x="5991225" y="5457825"/>
            <a:ext cx="3562351" cy="1333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573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AD3116D-2A5A-4F54-8AC1-6392D6214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87393"/>
            <a:ext cx="3257550" cy="14248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295B586-2BB2-4C08-8C26-601F0B739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75" y="2265679"/>
            <a:ext cx="4807050" cy="4188142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A120B849-2431-4A7B-AC07-6C361CF5082C}"/>
              </a:ext>
            </a:extLst>
          </p:cNvPr>
          <p:cNvSpPr/>
          <p:nvPr/>
        </p:nvSpPr>
        <p:spPr>
          <a:xfrm>
            <a:off x="3476625" y="404178"/>
            <a:ext cx="971550" cy="681672"/>
          </a:xfrm>
          <a:prstGeom prst="wedgeRectCallout">
            <a:avLst>
              <a:gd name="adj1" fmla="val 134839"/>
              <a:gd name="adj2" fmla="val 21961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3DBBFB-83CA-4CA0-9F7B-068D658B23B7}"/>
              </a:ext>
            </a:extLst>
          </p:cNvPr>
          <p:cNvSpPr txBox="1"/>
          <p:nvPr/>
        </p:nvSpPr>
        <p:spPr>
          <a:xfrm>
            <a:off x="6127650" y="485685"/>
            <a:ext cx="480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La tâche finale </a:t>
            </a:r>
            <a:r>
              <a:rPr lang="fr-FR" dirty="0"/>
              <a:t>est rappelée en page d’accueil sous l’appellation « </a:t>
            </a:r>
            <a:r>
              <a:rPr lang="fr-FR" dirty="0" err="1"/>
              <a:t>My</a:t>
            </a:r>
            <a:r>
              <a:rPr lang="fr-FR" dirty="0"/>
              <a:t> Mission ». </a:t>
            </a:r>
          </a:p>
          <a:p>
            <a:r>
              <a:rPr lang="fr-FR" dirty="0"/>
              <a:t>Les critères de réussite de la TF sont présentés aux élèves dès le début du projet pédagogique.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1491F22-D045-4987-9E59-26D1FBCE1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3831" y="2138043"/>
            <a:ext cx="4411388" cy="444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0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D0EFF1B-3EFD-420C-B841-92E572308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287393"/>
            <a:ext cx="3257550" cy="1424850"/>
          </a:xfrm>
          <a:prstGeom prst="rect">
            <a:avLst/>
          </a:prstGeom>
        </p:spPr>
      </p:pic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B952CB30-C36A-4E25-BEA9-6A68F2AC3601}"/>
              </a:ext>
            </a:extLst>
          </p:cNvPr>
          <p:cNvSpPr/>
          <p:nvPr/>
        </p:nvSpPr>
        <p:spPr>
          <a:xfrm>
            <a:off x="3486149" y="1070084"/>
            <a:ext cx="1133475" cy="711089"/>
          </a:xfrm>
          <a:prstGeom prst="wedgeRectCallout">
            <a:avLst>
              <a:gd name="adj1" fmla="val 67332"/>
              <a:gd name="adj2" fmla="val 14251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7CBE76C-1D91-435D-9E9C-444220D8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679" y="2261600"/>
            <a:ext cx="3149945" cy="436306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B4E3EEC-F44A-4484-9D77-CBF524BFF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18" y="2261600"/>
            <a:ext cx="3149945" cy="439823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3338C5C-53BE-4370-A6F4-13125D07A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757" y="2261600"/>
            <a:ext cx="3063855" cy="4314197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57E1DB4-1AB4-4D4B-9F41-3C98358BC9D1}"/>
              </a:ext>
            </a:extLst>
          </p:cNvPr>
          <p:cNvSpPr txBox="1"/>
          <p:nvPr/>
        </p:nvSpPr>
        <p:spPr>
          <a:xfrm>
            <a:off x="4975718" y="54422"/>
            <a:ext cx="6687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Le plan de travail</a:t>
            </a:r>
            <a:r>
              <a:rPr lang="fr-FR" dirty="0"/>
              <a:t>, distribué en version papier à chaque élève, reste disponible sur la plateforme numérique. </a:t>
            </a:r>
          </a:p>
          <a:p>
            <a:r>
              <a:rPr lang="fr-FR" dirty="0"/>
              <a:t>Il récapitule l’ensemble du projet pédagogique, les activités attendues, les ressources disponibles, les critères de réussite, le planning. </a:t>
            </a:r>
          </a:p>
          <a:p>
            <a:r>
              <a:rPr lang="fr-FR" dirty="0"/>
              <a:t>Il propose également un accompagnement dans l’autonomie avec la réflexion que l’élève doit mener sur ce qu’il prévoit de faire et ce qu’il a réellement réalisé.</a:t>
            </a:r>
          </a:p>
        </p:txBody>
      </p:sp>
    </p:spTree>
    <p:extLst>
      <p:ext uri="{BB962C8B-B14F-4D97-AF65-F5344CB8AC3E}">
        <p14:creationId xmlns:p14="http://schemas.microsoft.com/office/powerpoint/2010/main" val="231039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8F5E3F-A352-460E-9991-020A3AC08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398" y="2075882"/>
            <a:ext cx="7720966" cy="363375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2E3A980-D602-435E-BDFC-B6EB69F4B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4" y="222295"/>
            <a:ext cx="3257550" cy="1424850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149A2020-7649-4AAD-A892-63098708CECC}"/>
              </a:ext>
            </a:extLst>
          </p:cNvPr>
          <p:cNvSpPr/>
          <p:nvPr/>
        </p:nvSpPr>
        <p:spPr>
          <a:xfrm>
            <a:off x="2424111" y="538480"/>
            <a:ext cx="1133475" cy="396240"/>
          </a:xfrm>
          <a:prstGeom prst="wedgeRectCallout">
            <a:avLst>
              <a:gd name="adj1" fmla="val 112150"/>
              <a:gd name="adj2" fmla="val 332258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Bulle narrative : rectangle 6">
            <a:extLst>
              <a:ext uri="{FF2B5EF4-FFF2-40B4-BE49-F238E27FC236}">
                <a16:creationId xmlns:a16="http://schemas.microsoft.com/office/drawing/2014/main" id="{17E490E5-75BC-45CB-A2C9-21F8CEB63EF2}"/>
              </a:ext>
            </a:extLst>
          </p:cNvPr>
          <p:cNvSpPr/>
          <p:nvPr/>
        </p:nvSpPr>
        <p:spPr>
          <a:xfrm>
            <a:off x="2242979" y="3073455"/>
            <a:ext cx="1760061" cy="1224225"/>
          </a:xfrm>
          <a:prstGeom prst="wedgeRectCallout">
            <a:avLst>
              <a:gd name="adj1" fmla="val 5759"/>
              <a:gd name="adj2" fmla="val 19207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FE71D761-E89B-42DF-92D8-D3E591A425A0}"/>
              </a:ext>
            </a:extLst>
          </p:cNvPr>
          <p:cNvSpPr/>
          <p:nvPr/>
        </p:nvSpPr>
        <p:spPr>
          <a:xfrm>
            <a:off x="3718561" y="4454546"/>
            <a:ext cx="3342640" cy="1224225"/>
          </a:xfrm>
          <a:prstGeom prst="wedgeRectCallout">
            <a:avLst>
              <a:gd name="adj1" fmla="val 110189"/>
              <a:gd name="adj2" fmla="val 7778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D60CBA2B-8F2C-43DE-A7F8-9CA6F82D26BC}"/>
              </a:ext>
            </a:extLst>
          </p:cNvPr>
          <p:cNvSpPr/>
          <p:nvPr/>
        </p:nvSpPr>
        <p:spPr>
          <a:xfrm>
            <a:off x="6141246" y="3487836"/>
            <a:ext cx="2047716" cy="809844"/>
          </a:xfrm>
          <a:prstGeom prst="wedgeRectCallout">
            <a:avLst>
              <a:gd name="adj1" fmla="val -151972"/>
              <a:gd name="adj2" fmla="val -816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56306-BECA-433C-8124-0BDFE47493BF}"/>
              </a:ext>
            </a:extLst>
          </p:cNvPr>
          <p:cNvSpPr/>
          <p:nvPr/>
        </p:nvSpPr>
        <p:spPr>
          <a:xfrm>
            <a:off x="873125" y="591471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Etape 2 : l’élève vérifie sa compréhension par niveau de compétences dans les différentes activités langagières proposées.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4795D9C-63DA-4C11-BF03-72541AA64970}"/>
              </a:ext>
            </a:extLst>
          </p:cNvPr>
          <p:cNvSpPr txBox="1"/>
          <p:nvPr/>
        </p:nvSpPr>
        <p:spPr>
          <a:xfrm>
            <a:off x="9345930" y="4297680"/>
            <a:ext cx="24517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L’élève a la trame de la carte mentale qu’il doit compléter selon les informations relevées dans les activités de CO et de CE. Cette carte mentale servira de support à l’EOC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7CF9C-CD05-4609-8628-AE5CB60007C5}"/>
              </a:ext>
            </a:extLst>
          </p:cNvPr>
          <p:cNvSpPr/>
          <p:nvPr/>
        </p:nvSpPr>
        <p:spPr>
          <a:xfrm>
            <a:off x="5029200" y="446575"/>
            <a:ext cx="67684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Etape 1 : l’élève utilise les stratégies travaillées toute l’année pour appréhender les documents de compréhension écrite et orale.</a:t>
            </a:r>
          </a:p>
          <a:p>
            <a:r>
              <a:rPr lang="fr-FR" dirty="0"/>
              <a:t>Ces stratégies sont toutefois rappelées en cliquant sur « help »</a:t>
            </a:r>
          </a:p>
        </p:txBody>
      </p:sp>
      <p:sp>
        <p:nvSpPr>
          <p:cNvPr id="13" name="Bulle narrative : rectangle 12">
            <a:extLst>
              <a:ext uri="{FF2B5EF4-FFF2-40B4-BE49-F238E27FC236}">
                <a16:creationId xmlns:a16="http://schemas.microsoft.com/office/drawing/2014/main" id="{0C6B99B3-1A38-4EF1-A1C8-2E3931CD6CA3}"/>
              </a:ext>
            </a:extLst>
          </p:cNvPr>
          <p:cNvSpPr/>
          <p:nvPr/>
        </p:nvSpPr>
        <p:spPr>
          <a:xfrm flipH="1">
            <a:off x="4381499" y="2455370"/>
            <a:ext cx="2867025" cy="1032466"/>
          </a:xfrm>
          <a:prstGeom prst="wedgeRectCallout">
            <a:avLst>
              <a:gd name="adj1" fmla="val -63600"/>
              <a:gd name="adj2" fmla="val -15761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23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5FA5066C-9167-4E1B-8CCE-E71AEE7C8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966684"/>
            <a:ext cx="9184332" cy="423626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941A4CF-DB3C-493A-A18A-7C401BB05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3" y="334555"/>
            <a:ext cx="3257550" cy="1424850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91E4CC62-98A9-4BF9-89D6-116CDBDE1870}"/>
              </a:ext>
            </a:extLst>
          </p:cNvPr>
          <p:cNvSpPr/>
          <p:nvPr/>
        </p:nvSpPr>
        <p:spPr>
          <a:xfrm>
            <a:off x="2166936" y="922198"/>
            <a:ext cx="1133475" cy="325577"/>
          </a:xfrm>
          <a:prstGeom prst="wedgeRectCallout">
            <a:avLst>
              <a:gd name="adj1" fmla="val 159209"/>
              <a:gd name="adj2" fmla="val 31053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9508DAA-1B65-46C9-BC99-9D7D4072992C}"/>
              </a:ext>
            </a:extLst>
          </p:cNvPr>
          <p:cNvSpPr txBox="1"/>
          <p:nvPr/>
        </p:nvSpPr>
        <p:spPr>
          <a:xfrm>
            <a:off x="4972050" y="229691"/>
            <a:ext cx="4638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La boite à outils </a:t>
            </a:r>
            <a:r>
              <a:rPr lang="fr-FR" dirty="0"/>
              <a:t>propose des ressources (liste de vocabulaire, points de grammaire sous forme de capsules vidéo) que les élèves pourront consulter selon leurs besoins. </a:t>
            </a:r>
          </a:p>
        </p:txBody>
      </p:sp>
      <p:sp>
        <p:nvSpPr>
          <p:cNvPr id="9" name="Bulle narrative : rectangle 8">
            <a:extLst>
              <a:ext uri="{FF2B5EF4-FFF2-40B4-BE49-F238E27FC236}">
                <a16:creationId xmlns:a16="http://schemas.microsoft.com/office/drawing/2014/main" id="{3699EBD2-2B25-48A5-B850-B32546E1518F}"/>
              </a:ext>
            </a:extLst>
          </p:cNvPr>
          <p:cNvSpPr/>
          <p:nvPr/>
        </p:nvSpPr>
        <p:spPr>
          <a:xfrm>
            <a:off x="3643312" y="4881880"/>
            <a:ext cx="976312" cy="396240"/>
          </a:xfrm>
          <a:prstGeom prst="wedgeRectCallout">
            <a:avLst>
              <a:gd name="adj1" fmla="val 213597"/>
              <a:gd name="adj2" fmla="val 298603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5F474FF-0210-4CCE-9234-19D2CF8E0A80}"/>
              </a:ext>
            </a:extLst>
          </p:cNvPr>
          <p:cNvSpPr txBox="1"/>
          <p:nvPr/>
        </p:nvSpPr>
        <p:spPr>
          <a:xfrm>
            <a:off x="6096000" y="6190258"/>
            <a:ext cx="3848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approfondissement est proposé pour les élèves qui le souhaitent.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9F08196-FD88-412A-964A-F8B35FB550C9}"/>
              </a:ext>
            </a:extLst>
          </p:cNvPr>
          <p:cNvSpPr txBox="1"/>
          <p:nvPr/>
        </p:nvSpPr>
        <p:spPr>
          <a:xfrm>
            <a:off x="1066797" y="6190258"/>
            <a:ext cx="4695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conseils sont prodigués pour améliorer ses compétences phonologiques</a:t>
            </a:r>
          </a:p>
        </p:txBody>
      </p:sp>
      <p:sp>
        <p:nvSpPr>
          <p:cNvPr id="12" name="Bulle narrative : rectangle 11">
            <a:extLst>
              <a:ext uri="{FF2B5EF4-FFF2-40B4-BE49-F238E27FC236}">
                <a16:creationId xmlns:a16="http://schemas.microsoft.com/office/drawing/2014/main" id="{794610B4-AA0C-4CCC-8316-AFF3467CFE6A}"/>
              </a:ext>
            </a:extLst>
          </p:cNvPr>
          <p:cNvSpPr/>
          <p:nvPr/>
        </p:nvSpPr>
        <p:spPr>
          <a:xfrm>
            <a:off x="3038471" y="5327566"/>
            <a:ext cx="976312" cy="396240"/>
          </a:xfrm>
          <a:prstGeom prst="wedgeRectCallout">
            <a:avLst>
              <a:gd name="adj1" fmla="val -2988"/>
              <a:gd name="adj2" fmla="val 18081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7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548930-DB78-4BB0-B3F9-CCF3D2DFA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48" y="243749"/>
            <a:ext cx="3257550" cy="14248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AD72001-3F37-4110-B5FC-057641ABC3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231666"/>
            <a:ext cx="7381875" cy="343444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CEE9B73-C248-47AB-B37A-01935F7B8A28}"/>
              </a:ext>
            </a:extLst>
          </p:cNvPr>
          <p:cNvSpPr txBox="1"/>
          <p:nvPr/>
        </p:nvSpPr>
        <p:spPr>
          <a:xfrm>
            <a:off x="5457825" y="457200"/>
            <a:ext cx="5381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</a:t>
            </a:r>
            <a:r>
              <a:rPr lang="fr-FR" b="1" u="sng" dirty="0"/>
              <a:t>activités</a:t>
            </a:r>
            <a:r>
              <a:rPr lang="fr-FR" dirty="0"/>
              <a:t> interactives prenant appui sur les ressources de la boite à outils sont proposées aux élèves afin qu’ils puissent s’entrainer et s’auto-évaluer sur les points nécessaires à la réussite de la tâche finale. </a:t>
            </a:r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DA8CFAA8-9993-4AEE-BA04-EEB17BE189CC}"/>
              </a:ext>
            </a:extLst>
          </p:cNvPr>
          <p:cNvSpPr/>
          <p:nvPr/>
        </p:nvSpPr>
        <p:spPr>
          <a:xfrm>
            <a:off x="2243136" y="1216477"/>
            <a:ext cx="1133475" cy="396240"/>
          </a:xfrm>
          <a:prstGeom prst="wedgeRectCallout">
            <a:avLst>
              <a:gd name="adj1" fmla="val 65932"/>
              <a:gd name="adj2" fmla="val 20245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narrative : rectangle 4">
            <a:extLst>
              <a:ext uri="{FF2B5EF4-FFF2-40B4-BE49-F238E27FC236}">
                <a16:creationId xmlns:a16="http://schemas.microsoft.com/office/drawing/2014/main" id="{609601BB-EF5B-4CFC-902E-5515E2E6E3BD}"/>
              </a:ext>
            </a:extLst>
          </p:cNvPr>
          <p:cNvSpPr/>
          <p:nvPr/>
        </p:nvSpPr>
        <p:spPr>
          <a:xfrm>
            <a:off x="2614611" y="5269867"/>
            <a:ext cx="1133475" cy="396240"/>
          </a:xfrm>
          <a:prstGeom prst="wedgeRectCallout">
            <a:avLst>
              <a:gd name="adj1" fmla="val 33159"/>
              <a:gd name="adj2" fmla="val 15918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AFF1865-0633-4165-B501-1429D766F46E}"/>
              </a:ext>
            </a:extLst>
          </p:cNvPr>
          <p:cNvSpPr txBox="1"/>
          <p:nvPr/>
        </p:nvSpPr>
        <p:spPr>
          <a:xfrm>
            <a:off x="1104900" y="6128455"/>
            <a:ext cx="528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test blanc est proposé pour que l’élève puisse s’évaluer avant l’évaluation en classe</a:t>
            </a:r>
          </a:p>
        </p:txBody>
      </p:sp>
      <p:sp>
        <p:nvSpPr>
          <p:cNvPr id="10" name="Bulle narrative : rectangle 9">
            <a:extLst>
              <a:ext uri="{FF2B5EF4-FFF2-40B4-BE49-F238E27FC236}">
                <a16:creationId xmlns:a16="http://schemas.microsoft.com/office/drawing/2014/main" id="{514047E7-F3E1-4212-A3D4-DC5395D532EC}"/>
              </a:ext>
            </a:extLst>
          </p:cNvPr>
          <p:cNvSpPr/>
          <p:nvPr/>
        </p:nvSpPr>
        <p:spPr>
          <a:xfrm>
            <a:off x="7096123" y="5243834"/>
            <a:ext cx="1133475" cy="396240"/>
          </a:xfrm>
          <a:prstGeom prst="wedgeRectCallout">
            <a:avLst>
              <a:gd name="adj1" fmla="val -164320"/>
              <a:gd name="adj2" fmla="val 195240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B9F66B72-6084-4E96-9613-FF7E63543F02}"/>
              </a:ext>
            </a:extLst>
          </p:cNvPr>
          <p:cNvSpPr/>
          <p:nvPr/>
        </p:nvSpPr>
        <p:spPr>
          <a:xfrm>
            <a:off x="4962525" y="4441192"/>
            <a:ext cx="1133475" cy="396240"/>
          </a:xfrm>
          <a:prstGeom prst="wedgeRectCallout">
            <a:avLst>
              <a:gd name="adj1" fmla="val 345764"/>
              <a:gd name="adj2" fmla="val 9668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9DC3ED-888E-4524-9A89-B8BD8E872625}"/>
              </a:ext>
            </a:extLst>
          </p:cNvPr>
          <p:cNvSpPr txBox="1"/>
          <p:nvPr/>
        </p:nvSpPr>
        <p:spPr>
          <a:xfrm>
            <a:off x="9467850" y="4639312"/>
            <a:ext cx="23241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ressource pour l’entrainement à la prononciation est proposée afin de préparer les enregistrements et la tâche finale.</a:t>
            </a:r>
          </a:p>
        </p:txBody>
      </p:sp>
    </p:spTree>
    <p:extLst>
      <p:ext uri="{BB962C8B-B14F-4D97-AF65-F5344CB8AC3E}">
        <p14:creationId xmlns:p14="http://schemas.microsoft.com/office/powerpoint/2010/main" val="287268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AF4F786-6DD0-4081-B2A9-72C967F0A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3" y="2363320"/>
            <a:ext cx="7123570" cy="338977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C8BB489-B592-422A-B644-2B52AE434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48" y="243749"/>
            <a:ext cx="3257550" cy="1424850"/>
          </a:xfrm>
          <a:prstGeom prst="rect">
            <a:avLst/>
          </a:prstGeom>
        </p:spPr>
      </p:pic>
      <p:sp>
        <p:nvSpPr>
          <p:cNvPr id="6" name="Bulle narrative : rectangle 5">
            <a:extLst>
              <a:ext uri="{FF2B5EF4-FFF2-40B4-BE49-F238E27FC236}">
                <a16:creationId xmlns:a16="http://schemas.microsoft.com/office/drawing/2014/main" id="{2E78C0CE-CD68-4309-A23C-F3EADBBA53A6}"/>
              </a:ext>
            </a:extLst>
          </p:cNvPr>
          <p:cNvSpPr/>
          <p:nvPr/>
        </p:nvSpPr>
        <p:spPr>
          <a:xfrm>
            <a:off x="2781300" y="243749"/>
            <a:ext cx="600075" cy="396240"/>
          </a:xfrm>
          <a:prstGeom prst="wedgeRectCallout">
            <a:avLst>
              <a:gd name="adj1" fmla="val 106922"/>
              <a:gd name="adj2" fmla="val 45245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09AA780-609A-4127-B415-28F9221A095D}"/>
              </a:ext>
            </a:extLst>
          </p:cNvPr>
          <p:cNvSpPr txBox="1"/>
          <p:nvPr/>
        </p:nvSpPr>
        <p:spPr>
          <a:xfrm>
            <a:off x="5629275" y="428625"/>
            <a:ext cx="4991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page </a:t>
            </a:r>
            <a:r>
              <a:rPr lang="fr-FR" b="1" u="sng" dirty="0"/>
              <a:t>BONUS</a:t>
            </a:r>
            <a:r>
              <a:rPr lang="fr-FR" dirty="0"/>
              <a:t> est proposée pour permettre aux élèves performants d’approfondir certains points abordés lors de ce projet pédagogique mais aussi de développer d’autres compétences (ici le changement de point de vue).  </a:t>
            </a:r>
          </a:p>
        </p:txBody>
      </p:sp>
      <p:sp>
        <p:nvSpPr>
          <p:cNvPr id="8" name="Bulle narrative : rectangle 7">
            <a:extLst>
              <a:ext uri="{FF2B5EF4-FFF2-40B4-BE49-F238E27FC236}">
                <a16:creationId xmlns:a16="http://schemas.microsoft.com/office/drawing/2014/main" id="{EE1A335A-4BCB-4117-981D-49365C0FE210}"/>
              </a:ext>
            </a:extLst>
          </p:cNvPr>
          <p:cNvSpPr/>
          <p:nvPr/>
        </p:nvSpPr>
        <p:spPr>
          <a:xfrm>
            <a:off x="7094993" y="2600674"/>
            <a:ext cx="1143000" cy="714026"/>
          </a:xfrm>
          <a:prstGeom prst="wedgeRectCallout">
            <a:avLst>
              <a:gd name="adj1" fmla="val 102755"/>
              <a:gd name="adj2" fmla="val 106949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F84002-532E-430D-AECB-61CA5758AC94}"/>
              </a:ext>
            </a:extLst>
          </p:cNvPr>
          <p:cNvSpPr txBox="1"/>
          <p:nvPr/>
        </p:nvSpPr>
        <p:spPr>
          <a:xfrm>
            <a:off x="8877300" y="3248025"/>
            <a:ext cx="2628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ressources supplémentaires sont proposées aux élèves qui souhaitent approfondir les points proposés en BONUS</a:t>
            </a:r>
          </a:p>
        </p:txBody>
      </p:sp>
      <p:sp>
        <p:nvSpPr>
          <p:cNvPr id="11" name="Bulle narrative : rectangle 10">
            <a:extLst>
              <a:ext uri="{FF2B5EF4-FFF2-40B4-BE49-F238E27FC236}">
                <a16:creationId xmlns:a16="http://schemas.microsoft.com/office/drawing/2014/main" id="{8FBB51FE-0393-4A3B-AAD3-1410EBA59CCA}"/>
              </a:ext>
            </a:extLst>
          </p:cNvPr>
          <p:cNvSpPr/>
          <p:nvPr/>
        </p:nvSpPr>
        <p:spPr>
          <a:xfrm>
            <a:off x="6981825" y="4810474"/>
            <a:ext cx="1143000" cy="714026"/>
          </a:xfrm>
          <a:prstGeom prst="wedgeRectCallout">
            <a:avLst>
              <a:gd name="adj1" fmla="val 106922"/>
              <a:gd name="adj2" fmla="val -138504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823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C437FABD-8C69-4801-8D9F-F88EFA032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95A6DF-9871-4309-BCCF-7D86D1F69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fr-FR" dirty="0"/>
              <a:t>genèse</a:t>
            </a: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9BD2ECB5-E1D5-4F95-8DB5-D6B38DEEE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00752C-7683-4E03-95C5-06FCFE0C9C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" name="Espace réservé du contenu 2">
            <a:extLst>
              <a:ext uri="{FF2B5EF4-FFF2-40B4-BE49-F238E27FC236}">
                <a16:creationId xmlns:a16="http://schemas.microsoft.com/office/drawing/2014/main" id="{A559523B-3AE6-434F-A325-46685C9353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5386521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9981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949B3-0EDF-4D1C-8F21-4B18B3AC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anchor="ctr">
            <a:normAutofit/>
          </a:bodyPr>
          <a:lstStyle/>
          <a:p>
            <a:r>
              <a:rPr lang="fr-FR" dirty="0"/>
              <a:t>OBJECTIFS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448FDAD-F458-45F9-8BF4-F29D7A4388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968882"/>
              </p:ext>
            </p:extLst>
          </p:nvPr>
        </p:nvGraphicFramePr>
        <p:xfrm>
          <a:off x="1250950" y="2286000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444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8CC407-C6F5-485A-A49B-59200399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fr-FR" dirty="0"/>
              <a:t>Activités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FCA16A-BC0D-455C-AEBA-09FFDFEA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939" y="1125416"/>
            <a:ext cx="10277061" cy="5350200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CO</a:t>
            </a:r>
          </a:p>
          <a:p>
            <a:pPr lvl="1"/>
            <a:r>
              <a:rPr lang="fr-FR" dirty="0"/>
              <a:t>Définition de la notion de dystopie via un enregistrement audio sur MP3 (dossier partagé dans l’ENT)</a:t>
            </a:r>
          </a:p>
          <a:p>
            <a:pPr lvl="1"/>
            <a:r>
              <a:rPr lang="fr-FR" dirty="0"/>
              <a:t>Questions de compréhension créées sur des extraits vidéos d’un film dystopique via </a:t>
            </a:r>
            <a:r>
              <a:rPr lang="fr-FR" dirty="0" err="1"/>
              <a:t>Edpuzzle</a:t>
            </a:r>
            <a:endParaRPr lang="fr-FR" dirty="0"/>
          </a:p>
          <a:p>
            <a:r>
              <a:rPr lang="fr-FR" dirty="0"/>
              <a:t>CE</a:t>
            </a:r>
          </a:p>
          <a:p>
            <a:pPr lvl="1"/>
            <a:r>
              <a:rPr lang="fr-FR" dirty="0"/>
              <a:t>Questions sur des articles extraits de critiques de livres ou de films via </a:t>
            </a:r>
            <a:r>
              <a:rPr lang="fr-FR" dirty="0" err="1"/>
              <a:t>LearningApps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Définitions du mots croisés.</a:t>
            </a:r>
          </a:p>
          <a:p>
            <a:r>
              <a:rPr lang="fr-FR" dirty="0"/>
              <a:t>EOC</a:t>
            </a:r>
          </a:p>
          <a:p>
            <a:pPr lvl="1"/>
            <a:r>
              <a:rPr lang="fr-FR" dirty="0"/>
              <a:t>Entrainement à la prononciation avec des enregistrements via </a:t>
            </a:r>
            <a:r>
              <a:rPr lang="fr-FR" dirty="0" err="1"/>
              <a:t>LaQuizinière</a:t>
            </a:r>
            <a:r>
              <a:rPr lang="fr-FR" dirty="0"/>
              <a:t> (définition de la dystopie / mots clés …)</a:t>
            </a:r>
          </a:p>
          <a:p>
            <a:pPr lvl="1"/>
            <a:r>
              <a:rPr lang="fr-FR" dirty="0"/>
              <a:t>Présentation orale du film dystopique étudié</a:t>
            </a:r>
          </a:p>
          <a:p>
            <a:pPr lvl="1"/>
            <a:r>
              <a:rPr lang="fr-FR" dirty="0"/>
              <a:t>Présentation orale du pitch d’une histoire dystopique inventée</a:t>
            </a:r>
          </a:p>
          <a:p>
            <a:r>
              <a:rPr lang="fr-FR" dirty="0"/>
              <a:t>EE</a:t>
            </a:r>
          </a:p>
          <a:p>
            <a:pPr lvl="1"/>
            <a:r>
              <a:rPr lang="fr-FR" dirty="0"/>
              <a:t>Définition de la notion de dystopie via </a:t>
            </a:r>
            <a:r>
              <a:rPr lang="fr-FR" dirty="0" err="1"/>
              <a:t>LearningApps</a:t>
            </a:r>
            <a:endParaRPr lang="fr-FR" dirty="0"/>
          </a:p>
          <a:p>
            <a:pPr lvl="1"/>
            <a:r>
              <a:rPr lang="fr-FR" dirty="0"/>
              <a:t>Création d’une carte mentale sur le film dystopique étudié via Mindomo ou </a:t>
            </a:r>
            <a:r>
              <a:rPr lang="fr-FR" dirty="0" err="1"/>
              <a:t>Mindview</a:t>
            </a:r>
            <a:endParaRPr lang="fr-FR" dirty="0"/>
          </a:p>
          <a:p>
            <a:pPr lvl="1"/>
            <a:r>
              <a:rPr lang="fr-FR" dirty="0"/>
              <a:t>Création d’une carte mentale sur le scénario d’une histoire dystopique imaginée via Mindomo ou </a:t>
            </a:r>
            <a:r>
              <a:rPr lang="fr-FR" dirty="0" err="1"/>
              <a:t>Mindview</a:t>
            </a:r>
            <a:endParaRPr lang="fr-FR" dirty="0"/>
          </a:p>
          <a:p>
            <a:r>
              <a:rPr lang="fr-FR" dirty="0"/>
              <a:t>Compétences linguistiques</a:t>
            </a:r>
          </a:p>
          <a:p>
            <a:pPr lvl="1"/>
            <a:r>
              <a:rPr lang="fr-FR" dirty="0"/>
              <a:t>Capsules de cours (permission / obligation / interdiction via </a:t>
            </a:r>
            <a:r>
              <a:rPr lang="fr-FR" dirty="0" err="1"/>
              <a:t>Powtown</a:t>
            </a:r>
            <a:r>
              <a:rPr lang="fr-FR" dirty="0"/>
              <a:t>) (Présent simple / prétérit simple via </a:t>
            </a:r>
            <a:r>
              <a:rPr lang="fr-FR" dirty="0" err="1"/>
              <a:t>ppt</a:t>
            </a:r>
            <a:r>
              <a:rPr lang="fr-FR" dirty="0"/>
              <a:t> sonorisé)</a:t>
            </a:r>
          </a:p>
          <a:p>
            <a:pPr lvl="1"/>
            <a:r>
              <a:rPr lang="fr-FR" dirty="0"/>
              <a:t>Mémorisation du vocabulaire via </a:t>
            </a:r>
            <a:r>
              <a:rPr lang="fr-FR" dirty="0" err="1"/>
              <a:t>Quizlet</a:t>
            </a:r>
            <a:endParaRPr lang="fr-FR" dirty="0"/>
          </a:p>
          <a:p>
            <a:pPr lvl="1"/>
            <a:r>
              <a:rPr lang="fr-FR" dirty="0"/>
              <a:t>Activités d’entrainement via </a:t>
            </a:r>
            <a:r>
              <a:rPr lang="fr-FR" dirty="0" err="1"/>
              <a:t>LearningApps</a:t>
            </a:r>
            <a:r>
              <a:rPr lang="fr-FR" dirty="0"/>
              <a:t>, </a:t>
            </a:r>
            <a:r>
              <a:rPr lang="fr-FR" dirty="0" err="1"/>
              <a:t>LaQuizinière</a:t>
            </a:r>
            <a:r>
              <a:rPr lang="fr-FR" dirty="0"/>
              <a:t>, sites d’exercices en ligne …</a:t>
            </a:r>
          </a:p>
          <a:p>
            <a:pPr marL="457200" lvl="1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11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40C1C4-9CB9-4375-9116-21ABD230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343974" cy="1492132"/>
          </a:xfrm>
        </p:spPr>
        <p:txBody>
          <a:bodyPr/>
          <a:lstStyle/>
          <a:p>
            <a:r>
              <a:rPr lang="fr-FR"/>
              <a:t>Outils et ressources numériques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C3879FD-373E-4581-A9A4-9F02E4E7F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261240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Tablette / ordinateur / vidéoprojecteur </a:t>
            </a:r>
          </a:p>
          <a:p>
            <a:r>
              <a:rPr lang="fr-FR"/>
              <a:t>MP3</a:t>
            </a:r>
          </a:p>
          <a:p>
            <a:r>
              <a:rPr lang="fr-FR"/>
              <a:t>Genial.ly</a:t>
            </a:r>
          </a:p>
          <a:p>
            <a:r>
              <a:rPr lang="fr-FR"/>
              <a:t>QRcode </a:t>
            </a:r>
          </a:p>
          <a:p>
            <a:r>
              <a:rPr lang="fr-FR"/>
              <a:t>LearningApps </a:t>
            </a:r>
          </a:p>
          <a:p>
            <a:r>
              <a:rPr lang="fr-FR"/>
              <a:t>Edpuzzle </a:t>
            </a:r>
          </a:p>
          <a:p>
            <a:r>
              <a:rPr lang="fr-FR"/>
              <a:t>Powtown</a:t>
            </a:r>
          </a:p>
          <a:p>
            <a:r>
              <a:rPr lang="fr-FR"/>
              <a:t> Powerpoint sonorisé </a:t>
            </a:r>
          </a:p>
          <a:p>
            <a:r>
              <a:rPr lang="fr-FR"/>
              <a:t>Quizlet </a:t>
            </a:r>
          </a:p>
          <a:p>
            <a:r>
              <a:rPr lang="fr-FR"/>
              <a:t>Kahoot</a:t>
            </a:r>
          </a:p>
          <a:p>
            <a:r>
              <a:rPr lang="fr-FR"/>
              <a:t>La Quizinière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35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D1A51B-3688-4BBA-9AE9-E29C10A11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/>
          <a:lstStyle/>
          <a:p>
            <a:r>
              <a:rPr lang="fr-FR"/>
              <a:t>Plus-values du projet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9E6DE4-0574-4CF5-827D-D6E371E1F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Support d’apprentissage transférable à toute séquence</a:t>
            </a:r>
          </a:p>
          <a:p>
            <a:r>
              <a:rPr lang="fr-FR" dirty="0"/>
              <a:t>Motivation des élèves</a:t>
            </a:r>
          </a:p>
          <a:p>
            <a:r>
              <a:rPr lang="fr-FR" dirty="0"/>
              <a:t>Développement de l’autonomie dans la progression des apprentissages</a:t>
            </a:r>
          </a:p>
          <a:p>
            <a:r>
              <a:rPr lang="fr-FR" dirty="0"/>
              <a:t>Proposition d’activités de pédagogie différenciée au choix de l’élève</a:t>
            </a:r>
          </a:p>
          <a:p>
            <a:r>
              <a:rPr lang="fr-FR" dirty="0"/>
              <a:t>Différenciation temporelle avec des activités bonus de niveau supérieur au niveau attendu pour les élèves les plus performants</a:t>
            </a:r>
          </a:p>
          <a:p>
            <a:r>
              <a:rPr lang="fr-FR" dirty="0"/>
              <a:t>Suivi dans les apprentissages des élèves absents</a:t>
            </a:r>
          </a:p>
          <a:p>
            <a:r>
              <a:rPr lang="fr-FR" dirty="0"/>
              <a:t>Stimulation des interactions pédagogiques entre élèves</a:t>
            </a:r>
          </a:p>
          <a:p>
            <a:r>
              <a:rPr lang="fr-FR" dirty="0"/>
              <a:t>Collaboration des élèves pour atteindre l’objectif de création de la tâche finale (créer et présenter le scénario d’une histoire dystopique)</a:t>
            </a:r>
          </a:p>
          <a:p>
            <a:r>
              <a:rPr lang="fr-FR" dirty="0"/>
              <a:t>Emergence de l’importance de l’intelligence collective</a:t>
            </a:r>
          </a:p>
          <a:p>
            <a:r>
              <a:rPr lang="fr-FR" dirty="0"/>
              <a:t>Changement de posture de l’enseignant  qui devient accompagnateur dans ce parcours d’apprentissage</a:t>
            </a:r>
          </a:p>
        </p:txBody>
      </p:sp>
    </p:spTree>
    <p:extLst>
      <p:ext uri="{BB962C8B-B14F-4D97-AF65-F5344CB8AC3E}">
        <p14:creationId xmlns:p14="http://schemas.microsoft.com/office/powerpoint/2010/main" val="125448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535B2-C59F-4284-B0FE-A06AE27A1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Plus-values liées au numérique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0AB7D3-DCCE-4FD7-B425-73BBF5D64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/>
          <a:lstStyle/>
          <a:p>
            <a:r>
              <a:rPr lang="fr-FR" dirty="0"/>
              <a:t>Utilisation d’outils numériques permettant un travail individuel avec gestion du rythme personnel d’apprentissage </a:t>
            </a:r>
          </a:p>
          <a:p>
            <a:r>
              <a:rPr lang="fr-FR" dirty="0"/>
              <a:t>Outils numériques permettant de proposer en parallèle des activités relevant de différentes activités langagières</a:t>
            </a:r>
          </a:p>
          <a:p>
            <a:r>
              <a:rPr lang="fr-FR" dirty="0"/>
              <a:t>Une seule plateforme (Genial.ly) pour regrouper toutes les activités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7252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9EF0D-BE86-4698-8C0D-4EAA8A9CB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Freins rencontrés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819BB4-5C12-4A8A-B0EA-B8738BBCA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 mise en autonomie qui doit être accompagnée régulièrement par des rappels des objectifs attendus = développement de l’enseignement explicite</a:t>
            </a:r>
          </a:p>
          <a:p>
            <a:r>
              <a:rPr lang="fr-FR" dirty="0"/>
              <a:t>La tenue des délais initialement prévus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103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2FF059-BDC1-4D57-9774-7A141A629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Points de vigilance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C8156D-998C-471D-BACC-BA2CDE57E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379842"/>
          </a:xfrm>
        </p:spPr>
        <p:txBody>
          <a:bodyPr>
            <a:normAutofit/>
          </a:bodyPr>
          <a:lstStyle/>
          <a:p>
            <a:r>
              <a:rPr lang="fr-FR" dirty="0"/>
              <a:t>Vérifier régulièrement les différents liens numériques car les élèves les utilisent selon leurs besoins au fur et à mesure de la séquence</a:t>
            </a:r>
          </a:p>
          <a:p>
            <a:r>
              <a:rPr lang="fr-FR" dirty="0"/>
              <a:t>Prévoir une phase de manipulation de la plateforme Genial.ly pour que les élèves s’approprient l’emplacement des différentes ressources et activités</a:t>
            </a:r>
          </a:p>
          <a:p>
            <a:r>
              <a:rPr lang="fr-FR" dirty="0"/>
              <a:t>Être vigilant sur la mise en place du calendrier de travail qui pourra être adapté si besoin</a:t>
            </a:r>
          </a:p>
          <a:p>
            <a:r>
              <a:rPr lang="fr-FR" dirty="0"/>
              <a:t>Prévoir des moments de debriefing pour faire le point sur les différentes étapes réalisées par groupe, classe ou individuellement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910361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1042</Words>
  <Application>Microsoft Office PowerPoint</Application>
  <PresentationFormat>Grand écran</PresentationFormat>
  <Paragraphs>102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Gill Sans MT</vt:lpstr>
      <vt:lpstr>Impact</vt:lpstr>
      <vt:lpstr>Badge</vt:lpstr>
      <vt:lpstr> L’enseignement de la culture avec le numérique  la dystopie   Classe accompagnée  plan de travail  2018-2019</vt:lpstr>
      <vt:lpstr>genèse</vt:lpstr>
      <vt:lpstr>OBJECTIFS</vt:lpstr>
      <vt:lpstr>Activités</vt:lpstr>
      <vt:lpstr>Outils et ressources numériques</vt:lpstr>
      <vt:lpstr>Plus-values du projet</vt:lpstr>
      <vt:lpstr>Plus-values liées au numérique</vt:lpstr>
      <vt:lpstr>Freins rencontrés</vt:lpstr>
      <vt:lpstr>Points de vigilance</vt:lpstr>
      <vt:lpstr>Déroulement de la séquence « dystopia »</vt:lpstr>
      <vt:lpstr>Page d’accueil interactive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Classe accompagnée - plan de travail - 2018-2019</dc:title>
  <dc:creator>Aline IDOUX</dc:creator>
  <cp:lastModifiedBy>Laurence Langlois</cp:lastModifiedBy>
  <cp:revision>55</cp:revision>
  <dcterms:created xsi:type="dcterms:W3CDTF">2019-04-29T08:55:45Z</dcterms:created>
  <dcterms:modified xsi:type="dcterms:W3CDTF">2019-06-10T14:17:40Z</dcterms:modified>
</cp:coreProperties>
</file>